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684" r:id="rId3"/>
    <p:sldMasterId id="2147483672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6" r:id="rId10"/>
    <p:sldId id="262" r:id="rId11"/>
    <p:sldId id="292" r:id="rId12"/>
    <p:sldId id="293" r:id="rId13"/>
    <p:sldId id="294" r:id="rId14"/>
    <p:sldId id="295" r:id="rId15"/>
    <p:sldId id="296" r:id="rId16"/>
    <p:sldId id="263" r:id="rId17"/>
    <p:sldId id="264" r:id="rId18"/>
    <p:sldId id="265" r:id="rId19"/>
    <p:sldId id="271" r:id="rId20"/>
    <p:sldId id="272" r:id="rId21"/>
    <p:sldId id="298" r:id="rId22"/>
    <p:sldId id="299" r:id="rId23"/>
    <p:sldId id="300" r:id="rId24"/>
    <p:sldId id="301" r:id="rId25"/>
    <p:sldId id="274" r:id="rId26"/>
    <p:sldId id="275" r:id="rId27"/>
    <p:sldId id="280" r:id="rId28"/>
    <p:sldId id="281" r:id="rId29"/>
    <p:sldId id="289" r:id="rId30"/>
    <p:sldId id="283" r:id="rId31"/>
    <p:sldId id="290" r:id="rId32"/>
    <p:sldId id="291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11" autoAdjust="0"/>
    <p:restoredTop sz="99487" autoAdjust="0"/>
  </p:normalViewPr>
  <p:slideViewPr>
    <p:cSldViewPr>
      <p:cViewPr>
        <p:scale>
          <a:sx n="50" d="100"/>
          <a:sy n="50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675D6-C4CC-4CE6-A6BD-BCAE3DC026CB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602213-86D1-4AE9-907D-7346AFD2856A}">
      <dgm:prSet phldrT="[Texte]"/>
      <dgm:spPr/>
      <dgm:t>
        <a:bodyPr/>
        <a:lstStyle/>
        <a:p>
          <a:r>
            <a:rPr lang="fr-FR" dirty="0" smtClean="0"/>
            <a:t>Un </a:t>
          </a:r>
          <a:r>
            <a:rPr lang="fr-FR" b="1" dirty="0" smtClean="0"/>
            <a:t>capital touristique </a:t>
          </a:r>
          <a:r>
            <a:rPr lang="fr-FR" dirty="0" smtClean="0"/>
            <a:t>cohérent,</a:t>
          </a:r>
        </a:p>
        <a:p>
          <a:r>
            <a:rPr lang="fr-FR" dirty="0" smtClean="0"/>
            <a:t>Sur le territoire</a:t>
          </a:r>
          <a:endParaRPr lang="fr-FR" dirty="0"/>
        </a:p>
      </dgm:t>
    </dgm:pt>
    <dgm:pt modelId="{950C2A70-517E-4BCB-90D7-6AD69E67CA4F}" type="parTrans" cxnId="{421E0A74-6C9C-4034-A1A4-CBFA52926B51}">
      <dgm:prSet/>
      <dgm:spPr/>
      <dgm:t>
        <a:bodyPr/>
        <a:lstStyle/>
        <a:p>
          <a:endParaRPr lang="fr-FR"/>
        </a:p>
      </dgm:t>
    </dgm:pt>
    <dgm:pt modelId="{58DA516A-2D09-433B-B7EE-51A2DEDE876E}" type="sibTrans" cxnId="{421E0A74-6C9C-4034-A1A4-CBFA52926B51}">
      <dgm:prSet/>
      <dgm:spPr/>
      <dgm:t>
        <a:bodyPr/>
        <a:lstStyle/>
        <a:p>
          <a:endParaRPr lang="fr-FR"/>
        </a:p>
      </dgm:t>
    </dgm:pt>
    <dgm:pt modelId="{B5E47962-6475-44C7-BD4A-181738163C4C}">
      <dgm:prSet phldrT="[Texte]"/>
      <dgm:spPr/>
      <dgm:t>
        <a:bodyPr/>
        <a:lstStyle/>
        <a:p>
          <a:r>
            <a:rPr lang="fr-FR" dirty="0" smtClean="0"/>
            <a:t>Une </a:t>
          </a:r>
          <a:r>
            <a:rPr lang="fr-FR" b="1" dirty="0" smtClean="0"/>
            <a:t>action touristique </a:t>
          </a:r>
          <a:r>
            <a:rPr lang="fr-FR" dirty="0" smtClean="0"/>
            <a:t>à développer autour de cette cohérence</a:t>
          </a:r>
          <a:endParaRPr lang="fr-FR" dirty="0"/>
        </a:p>
      </dgm:t>
    </dgm:pt>
    <dgm:pt modelId="{C5E8ADD4-D821-4E7B-9160-F9B720E229DD}" type="parTrans" cxnId="{2ED71AAD-9A94-4DD5-8874-27A248686054}">
      <dgm:prSet/>
      <dgm:spPr/>
      <dgm:t>
        <a:bodyPr/>
        <a:lstStyle/>
        <a:p>
          <a:endParaRPr lang="fr-FR"/>
        </a:p>
      </dgm:t>
    </dgm:pt>
    <dgm:pt modelId="{92653EE0-D062-46D2-97CF-27AB3635C104}" type="sibTrans" cxnId="{2ED71AAD-9A94-4DD5-8874-27A248686054}">
      <dgm:prSet/>
      <dgm:spPr/>
      <dgm:t>
        <a:bodyPr/>
        <a:lstStyle/>
        <a:p>
          <a:endParaRPr lang="fr-FR"/>
        </a:p>
      </dgm:t>
    </dgm:pt>
    <dgm:pt modelId="{E39DCB0D-6BFF-4422-BD6D-E7F9C14220D0}">
      <dgm:prSet phldrT="[Texte]"/>
      <dgm:spPr/>
      <dgm:t>
        <a:bodyPr/>
        <a:lstStyle/>
        <a:p>
          <a:r>
            <a:rPr lang="fr-FR" dirty="0" smtClean="0"/>
            <a:t>L’office de Tourisme regroupé </a:t>
          </a:r>
        </a:p>
        <a:p>
          <a:r>
            <a:rPr lang="fr-FR" b="1" dirty="0" smtClean="0"/>
            <a:t>L’outil de référence</a:t>
          </a:r>
          <a:endParaRPr lang="fr-FR" b="1" dirty="0"/>
        </a:p>
      </dgm:t>
    </dgm:pt>
    <dgm:pt modelId="{1D83DF48-351C-4A43-BC8B-A9E223369170}" type="parTrans" cxnId="{4D1C75D8-2410-42A3-BC46-06707A28780C}">
      <dgm:prSet/>
      <dgm:spPr/>
      <dgm:t>
        <a:bodyPr/>
        <a:lstStyle/>
        <a:p>
          <a:endParaRPr lang="fr-FR"/>
        </a:p>
      </dgm:t>
    </dgm:pt>
    <dgm:pt modelId="{0F521EC5-C57C-465D-AFD5-68DD38E0B01E}" type="sibTrans" cxnId="{4D1C75D8-2410-42A3-BC46-06707A28780C}">
      <dgm:prSet/>
      <dgm:spPr/>
      <dgm:t>
        <a:bodyPr/>
        <a:lstStyle/>
        <a:p>
          <a:endParaRPr lang="fr-FR"/>
        </a:p>
      </dgm:t>
    </dgm:pt>
    <dgm:pt modelId="{C039C478-BA9F-443E-867F-C1B7187DDC1F}" type="pres">
      <dgm:prSet presAssocID="{8A5675D6-C4CC-4CE6-A6BD-BCAE3DC026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126100-13D2-4476-AC2E-58F0B86F44FC}" type="pres">
      <dgm:prSet presAssocID="{27602213-86D1-4AE9-907D-7346AFD2856A}" presName="composite" presStyleCnt="0"/>
      <dgm:spPr/>
    </dgm:pt>
    <dgm:pt modelId="{EBC9517A-59AD-4800-9413-8E00BA925E3D}" type="pres">
      <dgm:prSet presAssocID="{27602213-86D1-4AE9-907D-7346AFD2856A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1"/>
          </a:solidFill>
        </a:ln>
      </dgm:spPr>
    </dgm:pt>
    <dgm:pt modelId="{DE35FB87-34C6-4555-B038-76A6EC6ED35D}" type="pres">
      <dgm:prSet presAssocID="{27602213-86D1-4AE9-907D-7346AFD2856A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15070-A025-4DC7-907C-59763F959CC9}" type="pres">
      <dgm:prSet presAssocID="{58DA516A-2D09-433B-B7EE-51A2DEDE876E}" presName="sibTrans" presStyleLbl="sibTrans2D1" presStyleIdx="0" presStyleCnt="2"/>
      <dgm:spPr/>
      <dgm:t>
        <a:bodyPr/>
        <a:lstStyle/>
        <a:p>
          <a:endParaRPr lang="fr-FR"/>
        </a:p>
      </dgm:t>
    </dgm:pt>
    <dgm:pt modelId="{F7F0E7B7-5C69-495B-8301-5869101E4BC5}" type="pres">
      <dgm:prSet presAssocID="{58DA516A-2D09-433B-B7EE-51A2DEDE876E}" presName="connTx" presStyleLbl="sibTrans2D1" presStyleIdx="0" presStyleCnt="2"/>
      <dgm:spPr/>
      <dgm:t>
        <a:bodyPr/>
        <a:lstStyle/>
        <a:p>
          <a:endParaRPr lang="fr-FR"/>
        </a:p>
      </dgm:t>
    </dgm:pt>
    <dgm:pt modelId="{F90D8E89-9F7E-410D-90DB-E9697F08E2A8}" type="pres">
      <dgm:prSet presAssocID="{B5E47962-6475-44C7-BD4A-181738163C4C}" presName="composite" presStyleCnt="0"/>
      <dgm:spPr/>
    </dgm:pt>
    <dgm:pt modelId="{97954BE6-E416-4540-B307-DD7118F1B15B}" type="pres">
      <dgm:prSet presAssocID="{B5E47962-6475-44C7-BD4A-181738163C4C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chemeClr val="accent1"/>
          </a:solidFill>
        </a:ln>
      </dgm:spPr>
    </dgm:pt>
    <dgm:pt modelId="{179AB7D1-85F9-4ACE-9AC5-9D7D0F03C1B9}" type="pres">
      <dgm:prSet presAssocID="{B5E47962-6475-44C7-BD4A-181738163C4C}" presName="txNode" presStyleLbl="node1" presStyleIdx="1" presStyleCnt="3" custLinFactNeighborX="9651" custLinFactNeighborY="26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4C1D67-EF4E-4CFA-8805-42AB8508811B}" type="pres">
      <dgm:prSet presAssocID="{92653EE0-D062-46D2-97CF-27AB3635C104}" presName="sibTrans" presStyleLbl="sibTrans2D1" presStyleIdx="1" presStyleCnt="2"/>
      <dgm:spPr/>
      <dgm:t>
        <a:bodyPr/>
        <a:lstStyle/>
        <a:p>
          <a:endParaRPr lang="fr-FR"/>
        </a:p>
      </dgm:t>
    </dgm:pt>
    <dgm:pt modelId="{41FFB68C-C45C-47A0-B6B2-36FD0C3AB66F}" type="pres">
      <dgm:prSet presAssocID="{92653EE0-D062-46D2-97CF-27AB3635C104}" presName="connTx" presStyleLbl="sibTrans2D1" presStyleIdx="1" presStyleCnt="2"/>
      <dgm:spPr/>
      <dgm:t>
        <a:bodyPr/>
        <a:lstStyle/>
        <a:p>
          <a:endParaRPr lang="fr-FR"/>
        </a:p>
      </dgm:t>
    </dgm:pt>
    <dgm:pt modelId="{3940CAA1-3667-4948-A813-C6583660901F}" type="pres">
      <dgm:prSet presAssocID="{E39DCB0D-6BFF-4422-BD6D-E7F9C14220D0}" presName="composite" presStyleCnt="0"/>
      <dgm:spPr/>
    </dgm:pt>
    <dgm:pt modelId="{994B546C-7438-4E95-86BE-B29BEEF3D450}" type="pres">
      <dgm:prSet presAssocID="{E39DCB0D-6BFF-4422-BD6D-E7F9C14220D0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>
          <a:solidFill>
            <a:schemeClr val="accent1"/>
          </a:solidFill>
        </a:ln>
      </dgm:spPr>
    </dgm:pt>
    <dgm:pt modelId="{2B819B4C-D502-4CA1-A488-2186CF17F175}" type="pres">
      <dgm:prSet presAssocID="{E39DCB0D-6BFF-4422-BD6D-E7F9C14220D0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209DC5-4D7F-4145-86F0-B1EEE8033088}" type="presOf" srcId="{E39DCB0D-6BFF-4422-BD6D-E7F9C14220D0}" destId="{2B819B4C-D502-4CA1-A488-2186CF17F175}" srcOrd="0" destOrd="0" presId="urn:microsoft.com/office/officeart/2005/8/layout/hProcess10"/>
    <dgm:cxn modelId="{4D1C75D8-2410-42A3-BC46-06707A28780C}" srcId="{8A5675D6-C4CC-4CE6-A6BD-BCAE3DC026CB}" destId="{E39DCB0D-6BFF-4422-BD6D-E7F9C14220D0}" srcOrd="2" destOrd="0" parTransId="{1D83DF48-351C-4A43-BC8B-A9E223369170}" sibTransId="{0F521EC5-C57C-465D-AFD5-68DD38E0B01E}"/>
    <dgm:cxn modelId="{2ED71AAD-9A94-4DD5-8874-27A248686054}" srcId="{8A5675D6-C4CC-4CE6-A6BD-BCAE3DC026CB}" destId="{B5E47962-6475-44C7-BD4A-181738163C4C}" srcOrd="1" destOrd="0" parTransId="{C5E8ADD4-D821-4E7B-9160-F9B720E229DD}" sibTransId="{92653EE0-D062-46D2-97CF-27AB3635C104}"/>
    <dgm:cxn modelId="{ED6C3820-EE17-4E3D-9FC1-33532E2D04AD}" type="presOf" srcId="{58DA516A-2D09-433B-B7EE-51A2DEDE876E}" destId="{8A615070-A025-4DC7-907C-59763F959CC9}" srcOrd="0" destOrd="0" presId="urn:microsoft.com/office/officeart/2005/8/layout/hProcess10"/>
    <dgm:cxn modelId="{8171F202-3F3B-4D89-B328-6CB687B27430}" type="presOf" srcId="{92653EE0-D062-46D2-97CF-27AB3635C104}" destId="{41FFB68C-C45C-47A0-B6B2-36FD0C3AB66F}" srcOrd="1" destOrd="0" presId="urn:microsoft.com/office/officeart/2005/8/layout/hProcess10"/>
    <dgm:cxn modelId="{FE844622-4F4C-4D31-8BD3-3B3430DEC3B6}" type="presOf" srcId="{27602213-86D1-4AE9-907D-7346AFD2856A}" destId="{DE35FB87-34C6-4555-B038-76A6EC6ED35D}" srcOrd="0" destOrd="0" presId="urn:microsoft.com/office/officeart/2005/8/layout/hProcess10"/>
    <dgm:cxn modelId="{421E0A74-6C9C-4034-A1A4-CBFA52926B51}" srcId="{8A5675D6-C4CC-4CE6-A6BD-BCAE3DC026CB}" destId="{27602213-86D1-4AE9-907D-7346AFD2856A}" srcOrd="0" destOrd="0" parTransId="{950C2A70-517E-4BCB-90D7-6AD69E67CA4F}" sibTransId="{58DA516A-2D09-433B-B7EE-51A2DEDE876E}"/>
    <dgm:cxn modelId="{98CD8E09-16AB-4859-A7AB-E7A2393FAA34}" type="presOf" srcId="{58DA516A-2D09-433B-B7EE-51A2DEDE876E}" destId="{F7F0E7B7-5C69-495B-8301-5869101E4BC5}" srcOrd="1" destOrd="0" presId="urn:microsoft.com/office/officeart/2005/8/layout/hProcess10"/>
    <dgm:cxn modelId="{F847F8D7-7939-4D1D-80A0-A7A5E7AE8C61}" type="presOf" srcId="{B5E47962-6475-44C7-BD4A-181738163C4C}" destId="{179AB7D1-85F9-4ACE-9AC5-9D7D0F03C1B9}" srcOrd="0" destOrd="0" presId="urn:microsoft.com/office/officeart/2005/8/layout/hProcess10"/>
    <dgm:cxn modelId="{3EC459AF-4D17-428E-8441-058A57F66985}" type="presOf" srcId="{92653EE0-D062-46D2-97CF-27AB3635C104}" destId="{DD4C1D67-EF4E-4CFA-8805-42AB8508811B}" srcOrd="0" destOrd="0" presId="urn:microsoft.com/office/officeart/2005/8/layout/hProcess10"/>
    <dgm:cxn modelId="{2C3162A4-8204-4B3C-8416-F6ED7D00AB7D}" type="presOf" srcId="{8A5675D6-C4CC-4CE6-A6BD-BCAE3DC026CB}" destId="{C039C478-BA9F-443E-867F-C1B7187DDC1F}" srcOrd="0" destOrd="0" presId="urn:microsoft.com/office/officeart/2005/8/layout/hProcess10"/>
    <dgm:cxn modelId="{8C028E7D-2498-404F-B791-9497389D4AA3}" type="presParOf" srcId="{C039C478-BA9F-443E-867F-C1B7187DDC1F}" destId="{62126100-13D2-4476-AC2E-58F0B86F44FC}" srcOrd="0" destOrd="0" presId="urn:microsoft.com/office/officeart/2005/8/layout/hProcess10"/>
    <dgm:cxn modelId="{0C4B4F71-241B-4AE4-A75E-B953439570BF}" type="presParOf" srcId="{62126100-13D2-4476-AC2E-58F0B86F44FC}" destId="{EBC9517A-59AD-4800-9413-8E00BA925E3D}" srcOrd="0" destOrd="0" presId="urn:microsoft.com/office/officeart/2005/8/layout/hProcess10"/>
    <dgm:cxn modelId="{8B7ED8EF-BA11-433C-9D89-5F56C8293A8A}" type="presParOf" srcId="{62126100-13D2-4476-AC2E-58F0B86F44FC}" destId="{DE35FB87-34C6-4555-B038-76A6EC6ED35D}" srcOrd="1" destOrd="0" presId="urn:microsoft.com/office/officeart/2005/8/layout/hProcess10"/>
    <dgm:cxn modelId="{F2B3CDBC-BF75-4BB8-BB36-4CE826F9CD11}" type="presParOf" srcId="{C039C478-BA9F-443E-867F-C1B7187DDC1F}" destId="{8A615070-A025-4DC7-907C-59763F959CC9}" srcOrd="1" destOrd="0" presId="urn:microsoft.com/office/officeart/2005/8/layout/hProcess10"/>
    <dgm:cxn modelId="{09DA1D2F-9181-4EB9-9D54-9A1DF3703CCF}" type="presParOf" srcId="{8A615070-A025-4DC7-907C-59763F959CC9}" destId="{F7F0E7B7-5C69-495B-8301-5869101E4BC5}" srcOrd="0" destOrd="0" presId="urn:microsoft.com/office/officeart/2005/8/layout/hProcess10"/>
    <dgm:cxn modelId="{0FF03FEC-231C-48A6-806F-0E6ABABF6A9D}" type="presParOf" srcId="{C039C478-BA9F-443E-867F-C1B7187DDC1F}" destId="{F90D8E89-9F7E-410D-90DB-E9697F08E2A8}" srcOrd="2" destOrd="0" presId="urn:microsoft.com/office/officeart/2005/8/layout/hProcess10"/>
    <dgm:cxn modelId="{D5BB2C5B-9CE8-4296-8433-03F88EA00017}" type="presParOf" srcId="{F90D8E89-9F7E-410D-90DB-E9697F08E2A8}" destId="{97954BE6-E416-4540-B307-DD7118F1B15B}" srcOrd="0" destOrd="0" presId="urn:microsoft.com/office/officeart/2005/8/layout/hProcess10"/>
    <dgm:cxn modelId="{3DFBC0B8-17EE-4E6E-9038-DE771254EE84}" type="presParOf" srcId="{F90D8E89-9F7E-410D-90DB-E9697F08E2A8}" destId="{179AB7D1-85F9-4ACE-9AC5-9D7D0F03C1B9}" srcOrd="1" destOrd="0" presId="urn:microsoft.com/office/officeart/2005/8/layout/hProcess10"/>
    <dgm:cxn modelId="{D03937A0-88E5-44A0-825E-E4541CAEB984}" type="presParOf" srcId="{C039C478-BA9F-443E-867F-C1B7187DDC1F}" destId="{DD4C1D67-EF4E-4CFA-8805-42AB8508811B}" srcOrd="3" destOrd="0" presId="urn:microsoft.com/office/officeart/2005/8/layout/hProcess10"/>
    <dgm:cxn modelId="{56C15A71-01E8-4C8B-9248-D93DDF2C77E3}" type="presParOf" srcId="{DD4C1D67-EF4E-4CFA-8805-42AB8508811B}" destId="{41FFB68C-C45C-47A0-B6B2-36FD0C3AB66F}" srcOrd="0" destOrd="0" presId="urn:microsoft.com/office/officeart/2005/8/layout/hProcess10"/>
    <dgm:cxn modelId="{4DA0773B-D7B7-4390-89AF-35C93E7A35FC}" type="presParOf" srcId="{C039C478-BA9F-443E-867F-C1B7187DDC1F}" destId="{3940CAA1-3667-4948-A813-C6583660901F}" srcOrd="4" destOrd="0" presId="urn:microsoft.com/office/officeart/2005/8/layout/hProcess10"/>
    <dgm:cxn modelId="{9F89BF05-481F-40EF-9B4A-7A5761FE942F}" type="presParOf" srcId="{3940CAA1-3667-4948-A813-C6583660901F}" destId="{994B546C-7438-4E95-86BE-B29BEEF3D450}" srcOrd="0" destOrd="0" presId="urn:microsoft.com/office/officeart/2005/8/layout/hProcess10"/>
    <dgm:cxn modelId="{553A1564-B522-4B1B-B7F5-0A0083C4AB24}" type="presParOf" srcId="{3940CAA1-3667-4948-A813-C6583660901F}" destId="{2B819B4C-D502-4CA1-A488-2186CF17F17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440FF-1891-411F-B2C5-9858C331D7E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0865DEF-6021-44A0-BCC7-9B8264DE61BD}">
      <dgm:prSet phldrT="[Texte]"/>
      <dgm:spPr/>
      <dgm:t>
        <a:bodyPr/>
        <a:lstStyle/>
        <a:p>
          <a:r>
            <a:rPr lang="fr-FR" dirty="0" smtClean="0"/>
            <a:t>Accueil</a:t>
          </a:r>
          <a:endParaRPr lang="fr-FR" dirty="0"/>
        </a:p>
      </dgm:t>
    </dgm:pt>
    <dgm:pt modelId="{6314555A-CA96-4394-A47B-BBB9517A8062}" type="parTrans" cxnId="{A7F04E54-9F2E-4D3A-ACB5-1AB6490750B0}">
      <dgm:prSet/>
      <dgm:spPr/>
      <dgm:t>
        <a:bodyPr/>
        <a:lstStyle/>
        <a:p>
          <a:endParaRPr lang="fr-FR"/>
        </a:p>
      </dgm:t>
    </dgm:pt>
    <dgm:pt modelId="{E1A4237A-BA00-4607-A01D-85E979309021}" type="sibTrans" cxnId="{A7F04E54-9F2E-4D3A-ACB5-1AB6490750B0}">
      <dgm:prSet/>
      <dgm:spPr/>
      <dgm:t>
        <a:bodyPr/>
        <a:lstStyle/>
        <a:p>
          <a:endParaRPr lang="fr-FR"/>
        </a:p>
      </dgm:t>
    </dgm:pt>
    <dgm:pt modelId="{FCFC039C-3721-440F-ADB8-76DDE2346E01}">
      <dgm:prSet phldrT="[Texte]"/>
      <dgm:spPr/>
      <dgm:t>
        <a:bodyPr/>
        <a:lstStyle/>
        <a:p>
          <a:r>
            <a:rPr lang="fr-FR" dirty="0" smtClean="0"/>
            <a:t>Promotion</a:t>
          </a:r>
          <a:endParaRPr lang="fr-FR" dirty="0"/>
        </a:p>
      </dgm:t>
    </dgm:pt>
    <dgm:pt modelId="{12FB429E-D30E-45EA-8A00-0C2CF0210B76}" type="parTrans" cxnId="{B7E19B1E-7C29-482A-8712-4A55749CB14E}">
      <dgm:prSet/>
      <dgm:spPr/>
      <dgm:t>
        <a:bodyPr/>
        <a:lstStyle/>
        <a:p>
          <a:endParaRPr lang="fr-FR"/>
        </a:p>
      </dgm:t>
    </dgm:pt>
    <dgm:pt modelId="{48D7B841-0939-4247-9BDB-FBA07BC92288}" type="sibTrans" cxnId="{B7E19B1E-7C29-482A-8712-4A55749CB14E}">
      <dgm:prSet/>
      <dgm:spPr/>
      <dgm:t>
        <a:bodyPr/>
        <a:lstStyle/>
        <a:p>
          <a:endParaRPr lang="fr-FR"/>
        </a:p>
      </dgm:t>
    </dgm:pt>
    <dgm:pt modelId="{A4FD5B09-73C5-47AF-923E-B0A6FCACB881}">
      <dgm:prSet phldrT="[Texte]"/>
      <dgm:spPr/>
      <dgm:t>
        <a:bodyPr/>
        <a:lstStyle/>
        <a:p>
          <a:r>
            <a:rPr lang="fr-FR" dirty="0" smtClean="0"/>
            <a:t>Coordination des Acteurs</a:t>
          </a:r>
          <a:endParaRPr lang="fr-FR" dirty="0"/>
        </a:p>
      </dgm:t>
    </dgm:pt>
    <dgm:pt modelId="{775CB177-C625-42BE-9209-915FA9F63C70}" type="parTrans" cxnId="{EF9AA2D6-57CF-4047-84D7-1F53D01EF0A4}">
      <dgm:prSet/>
      <dgm:spPr/>
      <dgm:t>
        <a:bodyPr/>
        <a:lstStyle/>
        <a:p>
          <a:endParaRPr lang="fr-FR"/>
        </a:p>
      </dgm:t>
    </dgm:pt>
    <dgm:pt modelId="{AF4D8B97-6896-4C58-AC97-DD7D15D425BC}" type="sibTrans" cxnId="{EF9AA2D6-57CF-4047-84D7-1F53D01EF0A4}">
      <dgm:prSet/>
      <dgm:spPr/>
      <dgm:t>
        <a:bodyPr/>
        <a:lstStyle/>
        <a:p>
          <a:endParaRPr lang="fr-FR"/>
        </a:p>
      </dgm:t>
    </dgm:pt>
    <dgm:pt modelId="{1A8E95B1-C003-4209-829D-4C383D2A417E}">
      <dgm:prSet phldrT="[Texte]"/>
      <dgm:spPr/>
      <dgm:t>
        <a:bodyPr/>
        <a:lstStyle/>
        <a:p>
          <a:r>
            <a:rPr lang="fr-FR" dirty="0" smtClean="0"/>
            <a:t>Information</a:t>
          </a:r>
          <a:endParaRPr lang="fr-FR" dirty="0"/>
        </a:p>
      </dgm:t>
    </dgm:pt>
    <dgm:pt modelId="{70397214-8958-420E-998E-2545635AFE0B}" type="parTrans" cxnId="{BDEF6324-4735-4B29-B301-AC3F28E336F2}">
      <dgm:prSet/>
      <dgm:spPr/>
    </dgm:pt>
    <dgm:pt modelId="{7C587DE2-C2D2-4ACF-B3C1-5019306779B2}" type="sibTrans" cxnId="{BDEF6324-4735-4B29-B301-AC3F28E336F2}">
      <dgm:prSet/>
      <dgm:spPr/>
    </dgm:pt>
    <dgm:pt modelId="{F74E3A38-DE1F-45E1-A8A3-0D4E3D8278F1}" type="pres">
      <dgm:prSet presAssocID="{00F440FF-1891-411F-B2C5-9858C331D7E2}" presName="Name0" presStyleCnt="0">
        <dgm:presLayoutVars>
          <dgm:dir/>
          <dgm:resizeHandles val="exact"/>
        </dgm:presLayoutVars>
      </dgm:prSet>
      <dgm:spPr/>
    </dgm:pt>
    <dgm:pt modelId="{C7AA735A-D396-4FA9-A9B3-A9A2C1C26652}" type="pres">
      <dgm:prSet presAssocID="{00F440FF-1891-411F-B2C5-9858C331D7E2}" presName="fgShape" presStyleLbl="fgShp" presStyleIdx="0" presStyleCnt="1"/>
      <dgm:spPr/>
    </dgm:pt>
    <dgm:pt modelId="{5267BE12-7C80-4326-B1F9-8934A07A71CE}" type="pres">
      <dgm:prSet presAssocID="{00F440FF-1891-411F-B2C5-9858C331D7E2}" presName="linComp" presStyleCnt="0"/>
      <dgm:spPr/>
    </dgm:pt>
    <dgm:pt modelId="{2ECC95BE-3901-4C6C-9308-2740558F0930}" type="pres">
      <dgm:prSet presAssocID="{20865DEF-6021-44A0-BCC7-9B8264DE61BD}" presName="compNode" presStyleCnt="0"/>
      <dgm:spPr/>
    </dgm:pt>
    <dgm:pt modelId="{D184DF0B-04D9-4C78-BFEA-5DBC9E77801E}" type="pres">
      <dgm:prSet presAssocID="{20865DEF-6021-44A0-BCC7-9B8264DE61BD}" presName="bkgdShape" presStyleLbl="node1" presStyleIdx="0" presStyleCnt="4"/>
      <dgm:spPr/>
      <dgm:t>
        <a:bodyPr/>
        <a:lstStyle/>
        <a:p>
          <a:endParaRPr lang="fr-FR"/>
        </a:p>
      </dgm:t>
    </dgm:pt>
    <dgm:pt modelId="{DA70413B-8DE1-4617-9AAA-6317F6D1D2DE}" type="pres">
      <dgm:prSet presAssocID="{20865DEF-6021-44A0-BCC7-9B8264DE61B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763827-CA08-46C8-BB0E-72F9AD1CD9AD}" type="pres">
      <dgm:prSet presAssocID="{20865DEF-6021-44A0-BCC7-9B8264DE61BD}" presName="invisiNode" presStyleLbl="node1" presStyleIdx="0" presStyleCnt="4"/>
      <dgm:spPr/>
    </dgm:pt>
    <dgm:pt modelId="{86ACB011-21AE-4DB7-BA55-C84B84BBA670}" type="pres">
      <dgm:prSet presAssocID="{20865DEF-6021-44A0-BCC7-9B8264DE61BD}" presName="imagNode" presStyleLbl="fgImgPlace1" presStyleIdx="0" presStyleCnt="4"/>
      <dgm:spPr/>
    </dgm:pt>
    <dgm:pt modelId="{AA32104D-2E7F-4B3E-8C73-53B8A87C658B}" type="pres">
      <dgm:prSet presAssocID="{E1A4237A-BA00-4607-A01D-85E97930902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07B3E6F-A354-48BC-8968-EB23E3323AF4}" type="pres">
      <dgm:prSet presAssocID="{1A8E95B1-C003-4209-829D-4C383D2A417E}" presName="compNode" presStyleCnt="0"/>
      <dgm:spPr/>
    </dgm:pt>
    <dgm:pt modelId="{DE1419C3-1A1C-45F1-A6C8-7C5CC10EE10F}" type="pres">
      <dgm:prSet presAssocID="{1A8E95B1-C003-4209-829D-4C383D2A417E}" presName="bkgdShape" presStyleLbl="node1" presStyleIdx="1" presStyleCnt="4"/>
      <dgm:spPr/>
      <dgm:t>
        <a:bodyPr/>
        <a:lstStyle/>
        <a:p>
          <a:endParaRPr lang="fr-FR"/>
        </a:p>
      </dgm:t>
    </dgm:pt>
    <dgm:pt modelId="{B16CFFED-237A-4D8A-A667-63850F8CE3EC}" type="pres">
      <dgm:prSet presAssocID="{1A8E95B1-C003-4209-829D-4C383D2A417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424B2C-0D23-4E33-A478-4F51281A65C7}" type="pres">
      <dgm:prSet presAssocID="{1A8E95B1-C003-4209-829D-4C383D2A417E}" presName="invisiNode" presStyleLbl="node1" presStyleIdx="1" presStyleCnt="4"/>
      <dgm:spPr/>
    </dgm:pt>
    <dgm:pt modelId="{32FF3C5E-DD91-4C6A-AD5F-5E15585E27DE}" type="pres">
      <dgm:prSet presAssocID="{1A8E95B1-C003-4209-829D-4C383D2A417E}" presName="imagNode" presStyleLbl="fgImgPlace1" presStyleIdx="1" presStyleCnt="4"/>
      <dgm:spPr/>
    </dgm:pt>
    <dgm:pt modelId="{24DF1355-9EA8-435B-9C8C-0E7EB4126DF5}" type="pres">
      <dgm:prSet presAssocID="{7C587DE2-C2D2-4ACF-B3C1-5019306779B2}" presName="sibTrans" presStyleLbl="sibTrans2D1" presStyleIdx="0" presStyleCnt="0"/>
      <dgm:spPr/>
    </dgm:pt>
    <dgm:pt modelId="{47DFB82B-8626-4A12-BECD-146D80002D24}" type="pres">
      <dgm:prSet presAssocID="{FCFC039C-3721-440F-ADB8-76DDE2346E01}" presName="compNode" presStyleCnt="0"/>
      <dgm:spPr/>
    </dgm:pt>
    <dgm:pt modelId="{90430ABD-BE0C-4D5E-B246-EA3EFFCB5F25}" type="pres">
      <dgm:prSet presAssocID="{FCFC039C-3721-440F-ADB8-76DDE2346E01}" presName="bkgdShape" presStyleLbl="node1" presStyleIdx="2" presStyleCnt="4"/>
      <dgm:spPr/>
      <dgm:t>
        <a:bodyPr/>
        <a:lstStyle/>
        <a:p>
          <a:endParaRPr lang="fr-FR"/>
        </a:p>
      </dgm:t>
    </dgm:pt>
    <dgm:pt modelId="{448EBAFB-6E31-46AE-9045-D43F22708AED}" type="pres">
      <dgm:prSet presAssocID="{FCFC039C-3721-440F-ADB8-76DDE2346E0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9C4108-5F76-4E37-9722-EC8CB5CF1949}" type="pres">
      <dgm:prSet presAssocID="{FCFC039C-3721-440F-ADB8-76DDE2346E01}" presName="invisiNode" presStyleLbl="node1" presStyleIdx="2" presStyleCnt="4"/>
      <dgm:spPr/>
    </dgm:pt>
    <dgm:pt modelId="{390D3DFA-3971-438C-97C1-58EC890C08F6}" type="pres">
      <dgm:prSet presAssocID="{FCFC039C-3721-440F-ADB8-76DDE2346E01}" presName="imagNode" presStyleLbl="fgImgPlace1" presStyleIdx="2" presStyleCnt="4"/>
      <dgm:spPr/>
    </dgm:pt>
    <dgm:pt modelId="{0ADE0A07-16EF-49F7-8BFF-27A81AA19625}" type="pres">
      <dgm:prSet presAssocID="{48D7B841-0939-4247-9BDB-FBA07BC9228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BD6022C-E01A-41B8-9916-8DBE2A3283D6}" type="pres">
      <dgm:prSet presAssocID="{A4FD5B09-73C5-47AF-923E-B0A6FCACB881}" presName="compNode" presStyleCnt="0"/>
      <dgm:spPr/>
    </dgm:pt>
    <dgm:pt modelId="{056E77E4-9BCB-4D40-9002-7E7F6EF7DB61}" type="pres">
      <dgm:prSet presAssocID="{A4FD5B09-73C5-47AF-923E-B0A6FCACB881}" presName="bkgdShape" presStyleLbl="node1" presStyleIdx="3" presStyleCnt="4"/>
      <dgm:spPr/>
      <dgm:t>
        <a:bodyPr/>
        <a:lstStyle/>
        <a:p>
          <a:endParaRPr lang="fr-FR"/>
        </a:p>
      </dgm:t>
    </dgm:pt>
    <dgm:pt modelId="{4F5A3942-7533-4EB9-9EC0-97E387977857}" type="pres">
      <dgm:prSet presAssocID="{A4FD5B09-73C5-47AF-923E-B0A6FCACB88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EC548F-C176-4724-8A13-252EF425B7BF}" type="pres">
      <dgm:prSet presAssocID="{A4FD5B09-73C5-47AF-923E-B0A6FCACB881}" presName="invisiNode" presStyleLbl="node1" presStyleIdx="3" presStyleCnt="4"/>
      <dgm:spPr/>
    </dgm:pt>
    <dgm:pt modelId="{F4915333-6CF7-4AFA-8A59-9233224620B4}" type="pres">
      <dgm:prSet presAssocID="{A4FD5B09-73C5-47AF-923E-B0A6FCACB881}" presName="imagNode" presStyleLbl="fgImgPlace1" presStyleIdx="3" presStyleCnt="4"/>
      <dgm:spPr/>
    </dgm:pt>
  </dgm:ptLst>
  <dgm:cxnLst>
    <dgm:cxn modelId="{E6B9B4FD-799A-4265-98D4-9AA7D3FE2609}" type="presOf" srcId="{FCFC039C-3721-440F-ADB8-76DDE2346E01}" destId="{90430ABD-BE0C-4D5E-B246-EA3EFFCB5F25}" srcOrd="0" destOrd="0" presId="urn:microsoft.com/office/officeart/2005/8/layout/hList7"/>
    <dgm:cxn modelId="{DEE21D06-1FCB-4C6B-AAC8-0A1B0F4F5124}" type="presOf" srcId="{A4FD5B09-73C5-47AF-923E-B0A6FCACB881}" destId="{056E77E4-9BCB-4D40-9002-7E7F6EF7DB61}" srcOrd="0" destOrd="0" presId="urn:microsoft.com/office/officeart/2005/8/layout/hList7"/>
    <dgm:cxn modelId="{4E9B228A-2773-4DE0-AAAA-EE90814F1FFD}" type="presOf" srcId="{1A8E95B1-C003-4209-829D-4C383D2A417E}" destId="{B16CFFED-237A-4D8A-A667-63850F8CE3EC}" srcOrd="1" destOrd="0" presId="urn:microsoft.com/office/officeart/2005/8/layout/hList7"/>
    <dgm:cxn modelId="{CC7D2B84-78B9-413A-A2B4-5B2DBFFF0288}" type="presOf" srcId="{20865DEF-6021-44A0-BCC7-9B8264DE61BD}" destId="{D184DF0B-04D9-4C78-BFEA-5DBC9E77801E}" srcOrd="0" destOrd="0" presId="urn:microsoft.com/office/officeart/2005/8/layout/hList7"/>
    <dgm:cxn modelId="{8D7CAE8C-45C9-4652-A299-D75A6C5536B6}" type="presOf" srcId="{00F440FF-1891-411F-B2C5-9858C331D7E2}" destId="{F74E3A38-DE1F-45E1-A8A3-0D4E3D8278F1}" srcOrd="0" destOrd="0" presId="urn:microsoft.com/office/officeart/2005/8/layout/hList7"/>
    <dgm:cxn modelId="{CAA6F5A2-954D-453C-9207-6AEA41B00F53}" type="presOf" srcId="{7C587DE2-C2D2-4ACF-B3C1-5019306779B2}" destId="{24DF1355-9EA8-435B-9C8C-0E7EB4126DF5}" srcOrd="0" destOrd="0" presId="urn:microsoft.com/office/officeart/2005/8/layout/hList7"/>
    <dgm:cxn modelId="{71B06AFE-2A1D-400F-8525-D71AC3AFC0D8}" type="presOf" srcId="{1A8E95B1-C003-4209-829D-4C383D2A417E}" destId="{DE1419C3-1A1C-45F1-A6C8-7C5CC10EE10F}" srcOrd="0" destOrd="0" presId="urn:microsoft.com/office/officeart/2005/8/layout/hList7"/>
    <dgm:cxn modelId="{8967D14E-1E5F-4970-A3A9-0BEA0230F605}" type="presOf" srcId="{FCFC039C-3721-440F-ADB8-76DDE2346E01}" destId="{448EBAFB-6E31-46AE-9045-D43F22708AED}" srcOrd="1" destOrd="0" presId="urn:microsoft.com/office/officeart/2005/8/layout/hList7"/>
    <dgm:cxn modelId="{EF9AA2D6-57CF-4047-84D7-1F53D01EF0A4}" srcId="{00F440FF-1891-411F-B2C5-9858C331D7E2}" destId="{A4FD5B09-73C5-47AF-923E-B0A6FCACB881}" srcOrd="3" destOrd="0" parTransId="{775CB177-C625-42BE-9209-915FA9F63C70}" sibTransId="{AF4D8B97-6896-4C58-AC97-DD7D15D425BC}"/>
    <dgm:cxn modelId="{A7F04E54-9F2E-4D3A-ACB5-1AB6490750B0}" srcId="{00F440FF-1891-411F-B2C5-9858C331D7E2}" destId="{20865DEF-6021-44A0-BCC7-9B8264DE61BD}" srcOrd="0" destOrd="0" parTransId="{6314555A-CA96-4394-A47B-BBB9517A8062}" sibTransId="{E1A4237A-BA00-4607-A01D-85E979309021}"/>
    <dgm:cxn modelId="{1E4D1A21-C720-4280-BFF0-345BB94CBF5F}" type="presOf" srcId="{20865DEF-6021-44A0-BCC7-9B8264DE61BD}" destId="{DA70413B-8DE1-4617-9AAA-6317F6D1D2DE}" srcOrd="1" destOrd="0" presId="urn:microsoft.com/office/officeart/2005/8/layout/hList7"/>
    <dgm:cxn modelId="{BDEF6324-4735-4B29-B301-AC3F28E336F2}" srcId="{00F440FF-1891-411F-B2C5-9858C331D7E2}" destId="{1A8E95B1-C003-4209-829D-4C383D2A417E}" srcOrd="1" destOrd="0" parTransId="{70397214-8958-420E-998E-2545635AFE0B}" sibTransId="{7C587DE2-C2D2-4ACF-B3C1-5019306779B2}"/>
    <dgm:cxn modelId="{B7E19B1E-7C29-482A-8712-4A55749CB14E}" srcId="{00F440FF-1891-411F-B2C5-9858C331D7E2}" destId="{FCFC039C-3721-440F-ADB8-76DDE2346E01}" srcOrd="2" destOrd="0" parTransId="{12FB429E-D30E-45EA-8A00-0C2CF0210B76}" sibTransId="{48D7B841-0939-4247-9BDB-FBA07BC92288}"/>
    <dgm:cxn modelId="{3C97F535-ADE9-46D6-A5FF-3077EACB62C1}" type="presOf" srcId="{48D7B841-0939-4247-9BDB-FBA07BC92288}" destId="{0ADE0A07-16EF-49F7-8BFF-27A81AA19625}" srcOrd="0" destOrd="0" presId="urn:microsoft.com/office/officeart/2005/8/layout/hList7"/>
    <dgm:cxn modelId="{A55C78C7-DE4C-4087-9E71-9B79EC8FE71B}" type="presOf" srcId="{A4FD5B09-73C5-47AF-923E-B0A6FCACB881}" destId="{4F5A3942-7533-4EB9-9EC0-97E387977857}" srcOrd="1" destOrd="0" presId="urn:microsoft.com/office/officeart/2005/8/layout/hList7"/>
    <dgm:cxn modelId="{5805921F-E2D7-4681-AB39-7203D368F526}" type="presOf" srcId="{E1A4237A-BA00-4607-A01D-85E979309021}" destId="{AA32104D-2E7F-4B3E-8C73-53B8A87C658B}" srcOrd="0" destOrd="0" presId="urn:microsoft.com/office/officeart/2005/8/layout/hList7"/>
    <dgm:cxn modelId="{26EC5E81-B9EE-47C4-864A-B3FE9D4CE784}" type="presParOf" srcId="{F74E3A38-DE1F-45E1-A8A3-0D4E3D8278F1}" destId="{C7AA735A-D396-4FA9-A9B3-A9A2C1C26652}" srcOrd="0" destOrd="0" presId="urn:microsoft.com/office/officeart/2005/8/layout/hList7"/>
    <dgm:cxn modelId="{DF20B409-2649-488D-8C33-6689A4E8EB38}" type="presParOf" srcId="{F74E3A38-DE1F-45E1-A8A3-0D4E3D8278F1}" destId="{5267BE12-7C80-4326-B1F9-8934A07A71CE}" srcOrd="1" destOrd="0" presId="urn:microsoft.com/office/officeart/2005/8/layout/hList7"/>
    <dgm:cxn modelId="{739E3588-2639-4362-A020-3600088E438C}" type="presParOf" srcId="{5267BE12-7C80-4326-B1F9-8934A07A71CE}" destId="{2ECC95BE-3901-4C6C-9308-2740558F0930}" srcOrd="0" destOrd="0" presId="urn:microsoft.com/office/officeart/2005/8/layout/hList7"/>
    <dgm:cxn modelId="{C91D8F99-17C8-4D28-8DFE-6277DE177683}" type="presParOf" srcId="{2ECC95BE-3901-4C6C-9308-2740558F0930}" destId="{D184DF0B-04D9-4C78-BFEA-5DBC9E77801E}" srcOrd="0" destOrd="0" presId="urn:microsoft.com/office/officeart/2005/8/layout/hList7"/>
    <dgm:cxn modelId="{AED1FCB2-BC42-415B-A60C-49512C31152A}" type="presParOf" srcId="{2ECC95BE-3901-4C6C-9308-2740558F0930}" destId="{DA70413B-8DE1-4617-9AAA-6317F6D1D2DE}" srcOrd="1" destOrd="0" presId="urn:microsoft.com/office/officeart/2005/8/layout/hList7"/>
    <dgm:cxn modelId="{D5F402AB-3307-42EE-BF6B-ED0B65226E7E}" type="presParOf" srcId="{2ECC95BE-3901-4C6C-9308-2740558F0930}" destId="{8F763827-CA08-46C8-BB0E-72F9AD1CD9AD}" srcOrd="2" destOrd="0" presId="urn:microsoft.com/office/officeart/2005/8/layout/hList7"/>
    <dgm:cxn modelId="{C54CE022-0765-4407-90E6-15741F37743D}" type="presParOf" srcId="{2ECC95BE-3901-4C6C-9308-2740558F0930}" destId="{86ACB011-21AE-4DB7-BA55-C84B84BBA670}" srcOrd="3" destOrd="0" presId="urn:microsoft.com/office/officeart/2005/8/layout/hList7"/>
    <dgm:cxn modelId="{029CDF97-9B9B-4D14-B9B9-791473C9854D}" type="presParOf" srcId="{5267BE12-7C80-4326-B1F9-8934A07A71CE}" destId="{AA32104D-2E7F-4B3E-8C73-53B8A87C658B}" srcOrd="1" destOrd="0" presId="urn:microsoft.com/office/officeart/2005/8/layout/hList7"/>
    <dgm:cxn modelId="{2672A91C-81A8-401B-8F6F-852AE22407C2}" type="presParOf" srcId="{5267BE12-7C80-4326-B1F9-8934A07A71CE}" destId="{907B3E6F-A354-48BC-8968-EB23E3323AF4}" srcOrd="2" destOrd="0" presId="urn:microsoft.com/office/officeart/2005/8/layout/hList7"/>
    <dgm:cxn modelId="{E9DB41B2-6A20-465F-8A96-E9FBFAE620B4}" type="presParOf" srcId="{907B3E6F-A354-48BC-8968-EB23E3323AF4}" destId="{DE1419C3-1A1C-45F1-A6C8-7C5CC10EE10F}" srcOrd="0" destOrd="0" presId="urn:microsoft.com/office/officeart/2005/8/layout/hList7"/>
    <dgm:cxn modelId="{A027ACFC-6814-4DA7-9C3F-FCDEA000A60F}" type="presParOf" srcId="{907B3E6F-A354-48BC-8968-EB23E3323AF4}" destId="{B16CFFED-237A-4D8A-A667-63850F8CE3EC}" srcOrd="1" destOrd="0" presId="urn:microsoft.com/office/officeart/2005/8/layout/hList7"/>
    <dgm:cxn modelId="{6A0CE760-6518-4830-9055-634A444812BD}" type="presParOf" srcId="{907B3E6F-A354-48BC-8968-EB23E3323AF4}" destId="{75424B2C-0D23-4E33-A478-4F51281A65C7}" srcOrd="2" destOrd="0" presId="urn:microsoft.com/office/officeart/2005/8/layout/hList7"/>
    <dgm:cxn modelId="{21AB6C0E-4D15-4967-8149-B0603AF9C1DB}" type="presParOf" srcId="{907B3E6F-A354-48BC-8968-EB23E3323AF4}" destId="{32FF3C5E-DD91-4C6A-AD5F-5E15585E27DE}" srcOrd="3" destOrd="0" presId="urn:microsoft.com/office/officeart/2005/8/layout/hList7"/>
    <dgm:cxn modelId="{561A0300-50B0-4FCD-A0A6-B0E2512A212C}" type="presParOf" srcId="{5267BE12-7C80-4326-B1F9-8934A07A71CE}" destId="{24DF1355-9EA8-435B-9C8C-0E7EB4126DF5}" srcOrd="3" destOrd="0" presId="urn:microsoft.com/office/officeart/2005/8/layout/hList7"/>
    <dgm:cxn modelId="{B5285412-129E-48F2-8B0E-FDBB4907B01D}" type="presParOf" srcId="{5267BE12-7C80-4326-B1F9-8934A07A71CE}" destId="{47DFB82B-8626-4A12-BECD-146D80002D24}" srcOrd="4" destOrd="0" presId="urn:microsoft.com/office/officeart/2005/8/layout/hList7"/>
    <dgm:cxn modelId="{5D67A690-5646-45B6-921E-ED0C047090ED}" type="presParOf" srcId="{47DFB82B-8626-4A12-BECD-146D80002D24}" destId="{90430ABD-BE0C-4D5E-B246-EA3EFFCB5F25}" srcOrd="0" destOrd="0" presId="urn:microsoft.com/office/officeart/2005/8/layout/hList7"/>
    <dgm:cxn modelId="{CCA59A18-065B-4CF6-8C5F-CAD370440E7F}" type="presParOf" srcId="{47DFB82B-8626-4A12-BECD-146D80002D24}" destId="{448EBAFB-6E31-46AE-9045-D43F22708AED}" srcOrd="1" destOrd="0" presId="urn:microsoft.com/office/officeart/2005/8/layout/hList7"/>
    <dgm:cxn modelId="{6327A621-EE51-4F28-A02F-078E08EB361E}" type="presParOf" srcId="{47DFB82B-8626-4A12-BECD-146D80002D24}" destId="{539C4108-5F76-4E37-9722-EC8CB5CF1949}" srcOrd="2" destOrd="0" presId="urn:microsoft.com/office/officeart/2005/8/layout/hList7"/>
    <dgm:cxn modelId="{3327D525-FD32-48F1-8131-773FE3940838}" type="presParOf" srcId="{47DFB82B-8626-4A12-BECD-146D80002D24}" destId="{390D3DFA-3971-438C-97C1-58EC890C08F6}" srcOrd="3" destOrd="0" presId="urn:microsoft.com/office/officeart/2005/8/layout/hList7"/>
    <dgm:cxn modelId="{BBBA6D53-D398-4763-B98A-B372576BB603}" type="presParOf" srcId="{5267BE12-7C80-4326-B1F9-8934A07A71CE}" destId="{0ADE0A07-16EF-49F7-8BFF-27A81AA19625}" srcOrd="5" destOrd="0" presId="urn:microsoft.com/office/officeart/2005/8/layout/hList7"/>
    <dgm:cxn modelId="{50E8C751-00F2-4EC2-ABE7-DFF6AE67743F}" type="presParOf" srcId="{5267BE12-7C80-4326-B1F9-8934A07A71CE}" destId="{BBD6022C-E01A-41B8-9916-8DBE2A3283D6}" srcOrd="6" destOrd="0" presId="urn:microsoft.com/office/officeart/2005/8/layout/hList7"/>
    <dgm:cxn modelId="{149BD781-AD8F-47DB-83A4-48E290D8289C}" type="presParOf" srcId="{BBD6022C-E01A-41B8-9916-8DBE2A3283D6}" destId="{056E77E4-9BCB-4D40-9002-7E7F6EF7DB61}" srcOrd="0" destOrd="0" presId="urn:microsoft.com/office/officeart/2005/8/layout/hList7"/>
    <dgm:cxn modelId="{F85B0BAD-F4BB-44CB-B255-F6406E9DB1D5}" type="presParOf" srcId="{BBD6022C-E01A-41B8-9916-8DBE2A3283D6}" destId="{4F5A3942-7533-4EB9-9EC0-97E387977857}" srcOrd="1" destOrd="0" presId="urn:microsoft.com/office/officeart/2005/8/layout/hList7"/>
    <dgm:cxn modelId="{B546AEFE-557A-4EE4-B9C0-A2ADAB7E7119}" type="presParOf" srcId="{BBD6022C-E01A-41B8-9916-8DBE2A3283D6}" destId="{10EC548F-C176-4724-8A13-252EF425B7BF}" srcOrd="2" destOrd="0" presId="urn:microsoft.com/office/officeart/2005/8/layout/hList7"/>
    <dgm:cxn modelId="{9032511D-CFE2-4E61-AEAC-784F383342D4}" type="presParOf" srcId="{BBD6022C-E01A-41B8-9916-8DBE2A3283D6}" destId="{F4915333-6CF7-4AFA-8A59-9233224620B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33E275-47DE-427A-A8A2-269CD2F1795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ABA3F5-D420-4A98-9BFE-6EFCDDCBE232}">
      <dgm:prSet phldrT="[Texte]"/>
      <dgm:spPr/>
      <dgm:t>
        <a:bodyPr/>
        <a:lstStyle/>
        <a:p>
          <a:r>
            <a:rPr lang="fr-FR" dirty="0" smtClean="0"/>
            <a:t>1) Transférer de la </a:t>
          </a:r>
          <a:r>
            <a:rPr lang="fr-FR" b="1" dirty="0" smtClean="0"/>
            <a:t>compétence tourisme </a:t>
          </a:r>
          <a:r>
            <a:rPr lang="fr-FR" dirty="0" smtClean="0"/>
            <a:t>aux intercommunalités</a:t>
          </a:r>
          <a:endParaRPr lang="fr-FR" dirty="0"/>
        </a:p>
      </dgm:t>
    </dgm:pt>
    <dgm:pt modelId="{86A01854-2E7B-427E-939C-0992AC11E755}" type="parTrans" cxnId="{9219CC6C-BC77-4F35-BB23-EDE0149B832A}">
      <dgm:prSet/>
      <dgm:spPr/>
      <dgm:t>
        <a:bodyPr/>
        <a:lstStyle/>
        <a:p>
          <a:endParaRPr lang="fr-FR"/>
        </a:p>
      </dgm:t>
    </dgm:pt>
    <dgm:pt modelId="{B441205F-B37E-4083-B253-4D32A0DB085E}" type="sibTrans" cxnId="{9219CC6C-BC77-4F35-BB23-EDE0149B832A}">
      <dgm:prSet/>
      <dgm:spPr/>
      <dgm:t>
        <a:bodyPr/>
        <a:lstStyle/>
        <a:p>
          <a:endParaRPr lang="fr-FR"/>
        </a:p>
      </dgm:t>
    </dgm:pt>
    <dgm:pt modelId="{DB733D48-8A5A-42EF-8349-2C51F5B2131F}">
      <dgm:prSet phldrT="[Texte]"/>
      <dgm:spPr/>
      <dgm:t>
        <a:bodyPr/>
        <a:lstStyle/>
        <a:p>
          <a:r>
            <a:rPr lang="fr-FR" dirty="0" smtClean="0"/>
            <a:t>2)   Associer les Offices de Tourisme et les prestataires</a:t>
          </a:r>
          <a:endParaRPr lang="fr-FR" dirty="0"/>
        </a:p>
      </dgm:t>
    </dgm:pt>
    <dgm:pt modelId="{7CB2BFA7-B7EA-443A-924D-296F7E4886F4}" type="parTrans" cxnId="{A8CB4CA5-1577-4F4B-B4E0-0E4EBFC742FD}">
      <dgm:prSet/>
      <dgm:spPr/>
      <dgm:t>
        <a:bodyPr/>
        <a:lstStyle/>
        <a:p>
          <a:endParaRPr lang="fr-FR"/>
        </a:p>
      </dgm:t>
    </dgm:pt>
    <dgm:pt modelId="{FF1900AE-41BA-40D0-AF47-0B447EFEF21C}" type="sibTrans" cxnId="{A8CB4CA5-1577-4F4B-B4E0-0E4EBFC742FD}">
      <dgm:prSet/>
      <dgm:spPr/>
      <dgm:t>
        <a:bodyPr/>
        <a:lstStyle/>
        <a:p>
          <a:endParaRPr lang="fr-FR"/>
        </a:p>
      </dgm:t>
    </dgm:pt>
    <dgm:pt modelId="{1C0A2A6D-CCEA-415F-9F67-D2BF80E74A72}">
      <dgm:prSet phldrT="[Texte]"/>
      <dgm:spPr/>
      <dgm:t>
        <a:bodyPr/>
        <a:lstStyle/>
        <a:p>
          <a:r>
            <a:rPr lang="fr-FR" dirty="0" smtClean="0"/>
            <a:t>3) Constitution </a:t>
          </a:r>
          <a:r>
            <a:rPr lang="fr-FR" b="1" dirty="0" smtClean="0"/>
            <a:t>d’un Comité de Pilotage</a:t>
          </a:r>
          <a:r>
            <a:rPr lang="fr-FR" dirty="0" smtClean="0"/>
            <a:t> pour la définition et mise en place du projet (dont choix de la structure juridique)</a:t>
          </a:r>
          <a:endParaRPr lang="fr-FR" dirty="0"/>
        </a:p>
      </dgm:t>
    </dgm:pt>
    <dgm:pt modelId="{2A772800-2242-4F1F-B7ED-FC5803F035AA}" type="parTrans" cxnId="{24270610-AC7E-461B-8670-70D26318531A}">
      <dgm:prSet/>
      <dgm:spPr/>
      <dgm:t>
        <a:bodyPr/>
        <a:lstStyle/>
        <a:p>
          <a:endParaRPr lang="fr-FR"/>
        </a:p>
      </dgm:t>
    </dgm:pt>
    <dgm:pt modelId="{0B8400BD-C356-488C-B51B-5949E2C1E247}" type="sibTrans" cxnId="{24270610-AC7E-461B-8670-70D26318531A}">
      <dgm:prSet/>
      <dgm:spPr/>
      <dgm:t>
        <a:bodyPr/>
        <a:lstStyle/>
        <a:p>
          <a:endParaRPr lang="fr-FR"/>
        </a:p>
      </dgm:t>
    </dgm:pt>
    <dgm:pt modelId="{A80C802A-7C3C-478C-8BD6-7B03C732C34D}" type="pres">
      <dgm:prSet presAssocID="{BF33E275-47DE-427A-A8A2-269CD2F179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4A542C-1F34-4DF8-B64D-297E0305856F}" type="pres">
      <dgm:prSet presAssocID="{BF33E275-47DE-427A-A8A2-269CD2F17950}" presName="dummyMaxCanvas" presStyleCnt="0">
        <dgm:presLayoutVars/>
      </dgm:prSet>
      <dgm:spPr/>
    </dgm:pt>
    <dgm:pt modelId="{E9B587D7-21BB-4BE7-B709-06153ED116C7}" type="pres">
      <dgm:prSet presAssocID="{BF33E275-47DE-427A-A8A2-269CD2F1795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3AF3E9-2C75-4650-976D-DF1F3A795489}" type="pres">
      <dgm:prSet presAssocID="{BF33E275-47DE-427A-A8A2-269CD2F1795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9CFD1C-980E-4B35-A782-A36C31A8832E}" type="pres">
      <dgm:prSet presAssocID="{BF33E275-47DE-427A-A8A2-269CD2F1795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941A8E-B764-4F58-A39E-07AD88DE5C66}" type="pres">
      <dgm:prSet presAssocID="{BF33E275-47DE-427A-A8A2-269CD2F1795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52A249-021A-4E10-9602-D8464BE1442E}" type="pres">
      <dgm:prSet presAssocID="{BF33E275-47DE-427A-A8A2-269CD2F1795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BECA0F-8D47-4501-9A80-7EF6213AEE46}" type="pres">
      <dgm:prSet presAssocID="{BF33E275-47DE-427A-A8A2-269CD2F1795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001DC0-A9CD-4C94-B6FE-03AC38ADD77D}" type="pres">
      <dgm:prSet presAssocID="{BF33E275-47DE-427A-A8A2-269CD2F1795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70E245-A71C-4058-AC09-BD21655132D2}" type="pres">
      <dgm:prSet presAssocID="{BF33E275-47DE-427A-A8A2-269CD2F1795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270610-AC7E-461B-8670-70D26318531A}" srcId="{BF33E275-47DE-427A-A8A2-269CD2F17950}" destId="{1C0A2A6D-CCEA-415F-9F67-D2BF80E74A72}" srcOrd="2" destOrd="0" parTransId="{2A772800-2242-4F1F-B7ED-FC5803F035AA}" sibTransId="{0B8400BD-C356-488C-B51B-5949E2C1E247}"/>
    <dgm:cxn modelId="{5B67AC50-9875-499A-8E54-3BFB7294ACA1}" type="presOf" srcId="{1C0A2A6D-CCEA-415F-9F67-D2BF80E74A72}" destId="{649CFD1C-980E-4B35-A782-A36C31A8832E}" srcOrd="0" destOrd="0" presId="urn:microsoft.com/office/officeart/2005/8/layout/vProcess5"/>
    <dgm:cxn modelId="{DDFB9B06-B575-43CE-8258-15E44D265BD7}" type="presOf" srcId="{BF33E275-47DE-427A-A8A2-269CD2F17950}" destId="{A80C802A-7C3C-478C-8BD6-7B03C732C34D}" srcOrd="0" destOrd="0" presId="urn:microsoft.com/office/officeart/2005/8/layout/vProcess5"/>
    <dgm:cxn modelId="{26A6C530-A76F-441B-8C22-5F3B2512A06D}" type="presOf" srcId="{FF1900AE-41BA-40D0-AF47-0B447EFEF21C}" destId="{6752A249-021A-4E10-9602-D8464BE1442E}" srcOrd="0" destOrd="0" presId="urn:microsoft.com/office/officeart/2005/8/layout/vProcess5"/>
    <dgm:cxn modelId="{9219CC6C-BC77-4F35-BB23-EDE0149B832A}" srcId="{BF33E275-47DE-427A-A8A2-269CD2F17950}" destId="{82ABA3F5-D420-4A98-9BFE-6EFCDDCBE232}" srcOrd="0" destOrd="0" parTransId="{86A01854-2E7B-427E-939C-0992AC11E755}" sibTransId="{B441205F-B37E-4083-B253-4D32A0DB085E}"/>
    <dgm:cxn modelId="{DC527446-837A-400E-A992-A4FA8DE9A2C0}" type="presOf" srcId="{82ABA3F5-D420-4A98-9BFE-6EFCDDCBE232}" destId="{E9B587D7-21BB-4BE7-B709-06153ED116C7}" srcOrd="0" destOrd="0" presId="urn:microsoft.com/office/officeart/2005/8/layout/vProcess5"/>
    <dgm:cxn modelId="{DF5DABFE-9F74-4504-8135-EF1ED48FB952}" type="presOf" srcId="{1C0A2A6D-CCEA-415F-9F67-D2BF80E74A72}" destId="{B370E245-A71C-4058-AC09-BD21655132D2}" srcOrd="1" destOrd="0" presId="urn:microsoft.com/office/officeart/2005/8/layout/vProcess5"/>
    <dgm:cxn modelId="{C61855CA-D841-43F3-9B15-A985ED084860}" type="presOf" srcId="{82ABA3F5-D420-4A98-9BFE-6EFCDDCBE232}" destId="{ACBECA0F-8D47-4501-9A80-7EF6213AEE46}" srcOrd="1" destOrd="0" presId="urn:microsoft.com/office/officeart/2005/8/layout/vProcess5"/>
    <dgm:cxn modelId="{A8CB4CA5-1577-4F4B-B4E0-0E4EBFC742FD}" srcId="{BF33E275-47DE-427A-A8A2-269CD2F17950}" destId="{DB733D48-8A5A-42EF-8349-2C51F5B2131F}" srcOrd="1" destOrd="0" parTransId="{7CB2BFA7-B7EA-443A-924D-296F7E4886F4}" sibTransId="{FF1900AE-41BA-40D0-AF47-0B447EFEF21C}"/>
    <dgm:cxn modelId="{EF4FC708-3156-43E8-A9C2-6815A759C9E9}" type="presOf" srcId="{DB733D48-8A5A-42EF-8349-2C51F5B2131F}" destId="{98001DC0-A9CD-4C94-B6FE-03AC38ADD77D}" srcOrd="1" destOrd="0" presId="urn:microsoft.com/office/officeart/2005/8/layout/vProcess5"/>
    <dgm:cxn modelId="{31EFF03A-73E5-4707-A1AD-173FA3C7A571}" type="presOf" srcId="{DB733D48-8A5A-42EF-8349-2C51F5B2131F}" destId="{E13AF3E9-2C75-4650-976D-DF1F3A795489}" srcOrd="0" destOrd="0" presId="urn:microsoft.com/office/officeart/2005/8/layout/vProcess5"/>
    <dgm:cxn modelId="{C61E8EA6-8E20-47E2-ABD5-D2975D51E827}" type="presOf" srcId="{B441205F-B37E-4083-B253-4D32A0DB085E}" destId="{95941A8E-B764-4F58-A39E-07AD88DE5C66}" srcOrd="0" destOrd="0" presId="urn:microsoft.com/office/officeart/2005/8/layout/vProcess5"/>
    <dgm:cxn modelId="{6DE64F97-589B-43ED-B7B6-A7D823821D97}" type="presParOf" srcId="{A80C802A-7C3C-478C-8BD6-7B03C732C34D}" destId="{E54A542C-1F34-4DF8-B64D-297E0305856F}" srcOrd="0" destOrd="0" presId="urn:microsoft.com/office/officeart/2005/8/layout/vProcess5"/>
    <dgm:cxn modelId="{778B578E-B94E-4362-A019-E6E6A584E9A0}" type="presParOf" srcId="{A80C802A-7C3C-478C-8BD6-7B03C732C34D}" destId="{E9B587D7-21BB-4BE7-B709-06153ED116C7}" srcOrd="1" destOrd="0" presId="urn:microsoft.com/office/officeart/2005/8/layout/vProcess5"/>
    <dgm:cxn modelId="{55942833-D478-478D-9FDC-257E99E1C9EE}" type="presParOf" srcId="{A80C802A-7C3C-478C-8BD6-7B03C732C34D}" destId="{E13AF3E9-2C75-4650-976D-DF1F3A795489}" srcOrd="2" destOrd="0" presId="urn:microsoft.com/office/officeart/2005/8/layout/vProcess5"/>
    <dgm:cxn modelId="{5DC0AE63-A49E-4895-99FF-BE15BBDA10C6}" type="presParOf" srcId="{A80C802A-7C3C-478C-8BD6-7B03C732C34D}" destId="{649CFD1C-980E-4B35-A782-A36C31A8832E}" srcOrd="3" destOrd="0" presId="urn:microsoft.com/office/officeart/2005/8/layout/vProcess5"/>
    <dgm:cxn modelId="{80FA51D8-08A8-492D-BE69-AFC2137321E6}" type="presParOf" srcId="{A80C802A-7C3C-478C-8BD6-7B03C732C34D}" destId="{95941A8E-B764-4F58-A39E-07AD88DE5C66}" srcOrd="4" destOrd="0" presId="urn:microsoft.com/office/officeart/2005/8/layout/vProcess5"/>
    <dgm:cxn modelId="{649C5DA6-A667-447A-AE95-5A4611938747}" type="presParOf" srcId="{A80C802A-7C3C-478C-8BD6-7B03C732C34D}" destId="{6752A249-021A-4E10-9602-D8464BE1442E}" srcOrd="5" destOrd="0" presId="urn:microsoft.com/office/officeart/2005/8/layout/vProcess5"/>
    <dgm:cxn modelId="{523600DC-37DD-4767-982D-F6964FD900F8}" type="presParOf" srcId="{A80C802A-7C3C-478C-8BD6-7B03C732C34D}" destId="{ACBECA0F-8D47-4501-9A80-7EF6213AEE46}" srcOrd="6" destOrd="0" presId="urn:microsoft.com/office/officeart/2005/8/layout/vProcess5"/>
    <dgm:cxn modelId="{BD2D2B18-D4B0-4AC8-B244-B4D11DBB6C21}" type="presParOf" srcId="{A80C802A-7C3C-478C-8BD6-7B03C732C34D}" destId="{98001DC0-A9CD-4C94-B6FE-03AC38ADD77D}" srcOrd="7" destOrd="0" presId="urn:microsoft.com/office/officeart/2005/8/layout/vProcess5"/>
    <dgm:cxn modelId="{0A6D5E9C-2058-4980-AB6D-A0A3416A3439}" type="presParOf" srcId="{A80C802A-7C3C-478C-8BD6-7B03C732C34D}" destId="{B370E245-A71C-4058-AC09-BD21655132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9C98DE-E6AD-4817-8224-EB233923D0F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EC255A-7072-46D5-8926-6D7EAEA08296}">
      <dgm:prSet phldrT="[Texte]"/>
      <dgm:spPr/>
      <dgm:t>
        <a:bodyPr/>
        <a:lstStyle/>
        <a:p>
          <a:r>
            <a:rPr lang="fr-FR" dirty="0" smtClean="0"/>
            <a:t>Ressources Humaines</a:t>
          </a:r>
          <a:endParaRPr lang="fr-FR" dirty="0"/>
        </a:p>
      </dgm:t>
    </dgm:pt>
    <dgm:pt modelId="{70DBFE55-3FF4-4DCC-B591-7C49E220F284}" type="parTrans" cxnId="{879CB0D8-C03B-4082-BF91-88F9D6CA3885}">
      <dgm:prSet/>
      <dgm:spPr/>
      <dgm:t>
        <a:bodyPr/>
        <a:lstStyle/>
        <a:p>
          <a:endParaRPr lang="fr-FR"/>
        </a:p>
      </dgm:t>
    </dgm:pt>
    <dgm:pt modelId="{568E2041-2205-48A3-A37F-8E2C240FE450}" type="sibTrans" cxnId="{879CB0D8-C03B-4082-BF91-88F9D6CA3885}">
      <dgm:prSet/>
      <dgm:spPr/>
      <dgm:t>
        <a:bodyPr/>
        <a:lstStyle/>
        <a:p>
          <a:endParaRPr lang="fr-FR"/>
        </a:p>
      </dgm:t>
    </dgm:pt>
    <dgm:pt modelId="{C668A86C-A725-4625-9DB8-3D37BBF4329D}">
      <dgm:prSet phldrT="[Texte]"/>
      <dgm:spPr/>
      <dgm:t>
        <a:bodyPr/>
        <a:lstStyle/>
        <a:p>
          <a:r>
            <a:rPr lang="fr-FR" dirty="0" smtClean="0"/>
            <a:t>Reprise du personnel actuel</a:t>
          </a:r>
          <a:endParaRPr lang="fr-FR" dirty="0"/>
        </a:p>
      </dgm:t>
    </dgm:pt>
    <dgm:pt modelId="{551D0A3B-FC1E-4D89-A05D-4D69D6BAC612}" type="parTrans" cxnId="{91F99EFF-CA17-468D-A384-BB47D495885D}">
      <dgm:prSet/>
      <dgm:spPr/>
      <dgm:t>
        <a:bodyPr/>
        <a:lstStyle/>
        <a:p>
          <a:endParaRPr lang="fr-FR"/>
        </a:p>
      </dgm:t>
    </dgm:pt>
    <dgm:pt modelId="{8DE589AE-9938-4BA3-8C47-862777FF2F8D}" type="sibTrans" cxnId="{91F99EFF-CA17-468D-A384-BB47D495885D}">
      <dgm:prSet/>
      <dgm:spPr/>
      <dgm:t>
        <a:bodyPr/>
        <a:lstStyle/>
        <a:p>
          <a:endParaRPr lang="fr-FR"/>
        </a:p>
      </dgm:t>
    </dgm:pt>
    <dgm:pt modelId="{800A9F8C-DAC0-431B-B17C-B9CAE6657901}">
      <dgm:prSet phldrT="[Texte]"/>
      <dgm:spPr/>
      <dgm:t>
        <a:bodyPr/>
        <a:lstStyle/>
        <a:p>
          <a:r>
            <a:rPr lang="fr-FR" dirty="0" smtClean="0"/>
            <a:t>Formation des salariés</a:t>
          </a:r>
          <a:endParaRPr lang="fr-FR" dirty="0"/>
        </a:p>
      </dgm:t>
    </dgm:pt>
    <dgm:pt modelId="{1AC28052-F132-43FF-8590-68D352F44EE1}" type="parTrans" cxnId="{83FB38DD-A56F-4097-9405-3F50F3A9F429}">
      <dgm:prSet/>
      <dgm:spPr/>
      <dgm:t>
        <a:bodyPr/>
        <a:lstStyle/>
        <a:p>
          <a:endParaRPr lang="fr-FR"/>
        </a:p>
      </dgm:t>
    </dgm:pt>
    <dgm:pt modelId="{F3ADB317-64AF-4F04-839E-211DB4547E8D}" type="sibTrans" cxnId="{83FB38DD-A56F-4097-9405-3F50F3A9F429}">
      <dgm:prSet/>
      <dgm:spPr/>
      <dgm:t>
        <a:bodyPr/>
        <a:lstStyle/>
        <a:p>
          <a:endParaRPr lang="fr-FR"/>
        </a:p>
      </dgm:t>
    </dgm:pt>
    <dgm:pt modelId="{C705AD9E-A29E-4280-9914-74FDD8BDDFF7}">
      <dgm:prSet phldrT="[Texte]"/>
      <dgm:spPr/>
      <dgm:t>
        <a:bodyPr/>
        <a:lstStyle/>
        <a:p>
          <a:r>
            <a:rPr lang="fr-FR" dirty="0" smtClean="0"/>
            <a:t>Ressources Financières</a:t>
          </a:r>
          <a:endParaRPr lang="fr-FR" dirty="0"/>
        </a:p>
      </dgm:t>
    </dgm:pt>
    <dgm:pt modelId="{D3B10B07-F155-4006-8529-97E90BE66400}" type="parTrans" cxnId="{EB3E9638-6FCF-4150-9185-BAC35BF2F090}">
      <dgm:prSet/>
      <dgm:spPr/>
      <dgm:t>
        <a:bodyPr/>
        <a:lstStyle/>
        <a:p>
          <a:endParaRPr lang="fr-FR"/>
        </a:p>
      </dgm:t>
    </dgm:pt>
    <dgm:pt modelId="{D0921D37-9F40-47BF-8E0C-1098591C1C83}" type="sibTrans" cxnId="{EB3E9638-6FCF-4150-9185-BAC35BF2F090}">
      <dgm:prSet/>
      <dgm:spPr/>
      <dgm:t>
        <a:bodyPr/>
        <a:lstStyle/>
        <a:p>
          <a:endParaRPr lang="fr-FR"/>
        </a:p>
      </dgm:t>
    </dgm:pt>
    <dgm:pt modelId="{F2729847-A349-4D01-84C4-9B74605EBFF3}">
      <dgm:prSet phldrT="[Texte]"/>
      <dgm:spPr/>
      <dgm:t>
        <a:bodyPr/>
        <a:lstStyle/>
        <a:p>
          <a:r>
            <a:rPr lang="fr-FR" dirty="0" smtClean="0"/>
            <a:t>Subventions</a:t>
          </a:r>
          <a:endParaRPr lang="fr-FR" dirty="0"/>
        </a:p>
      </dgm:t>
    </dgm:pt>
    <dgm:pt modelId="{64BCD6AD-C68B-4B6B-BD47-4A182734DAAD}" type="parTrans" cxnId="{CC6BB253-BCFA-4028-B2F6-4818C32A16A6}">
      <dgm:prSet/>
      <dgm:spPr/>
      <dgm:t>
        <a:bodyPr/>
        <a:lstStyle/>
        <a:p>
          <a:endParaRPr lang="fr-FR"/>
        </a:p>
      </dgm:t>
    </dgm:pt>
    <dgm:pt modelId="{6C911882-2C24-4460-BCDE-2DBEB3AE4761}" type="sibTrans" cxnId="{CC6BB253-BCFA-4028-B2F6-4818C32A16A6}">
      <dgm:prSet/>
      <dgm:spPr/>
      <dgm:t>
        <a:bodyPr/>
        <a:lstStyle/>
        <a:p>
          <a:endParaRPr lang="fr-FR"/>
        </a:p>
      </dgm:t>
    </dgm:pt>
    <dgm:pt modelId="{44B2065B-4862-4540-8BB2-80DE7DC8F4D9}">
      <dgm:prSet phldrT="[Texte]"/>
      <dgm:spPr/>
      <dgm:t>
        <a:bodyPr/>
        <a:lstStyle/>
        <a:p>
          <a:r>
            <a:rPr lang="fr-FR" dirty="0" smtClean="0"/>
            <a:t>Adhésions (si association)</a:t>
          </a:r>
          <a:endParaRPr lang="fr-FR" dirty="0"/>
        </a:p>
      </dgm:t>
    </dgm:pt>
    <dgm:pt modelId="{EA53E55B-54C2-4E51-B0AE-9926128D538C}" type="parTrans" cxnId="{63138FA4-6FF2-484D-95D5-CD77CD65133A}">
      <dgm:prSet/>
      <dgm:spPr/>
      <dgm:t>
        <a:bodyPr/>
        <a:lstStyle/>
        <a:p>
          <a:endParaRPr lang="fr-FR"/>
        </a:p>
      </dgm:t>
    </dgm:pt>
    <dgm:pt modelId="{49292A1B-F706-4581-ACAD-01D7B6498E7F}" type="sibTrans" cxnId="{63138FA4-6FF2-484D-95D5-CD77CD65133A}">
      <dgm:prSet/>
      <dgm:spPr/>
      <dgm:t>
        <a:bodyPr/>
        <a:lstStyle/>
        <a:p>
          <a:endParaRPr lang="fr-FR"/>
        </a:p>
      </dgm:t>
    </dgm:pt>
    <dgm:pt modelId="{7D3AF926-51AD-478E-BEEA-0EA60124EC48}">
      <dgm:prSet phldrT="[Texte]"/>
      <dgm:spPr/>
      <dgm:t>
        <a:bodyPr/>
        <a:lstStyle/>
        <a:p>
          <a:r>
            <a:rPr lang="fr-FR" dirty="0" smtClean="0"/>
            <a:t>Autres problématiques</a:t>
          </a:r>
          <a:endParaRPr lang="fr-FR" dirty="0"/>
        </a:p>
      </dgm:t>
    </dgm:pt>
    <dgm:pt modelId="{87C5DE1D-3CE2-4F6E-B23A-5336447B7F40}" type="parTrans" cxnId="{208A03EC-6FB8-4D41-804E-4E14432D6351}">
      <dgm:prSet/>
      <dgm:spPr/>
      <dgm:t>
        <a:bodyPr/>
        <a:lstStyle/>
        <a:p>
          <a:endParaRPr lang="fr-FR"/>
        </a:p>
      </dgm:t>
    </dgm:pt>
    <dgm:pt modelId="{C9B43F65-77D3-43DE-9660-29805ACB5506}" type="sibTrans" cxnId="{208A03EC-6FB8-4D41-804E-4E14432D6351}">
      <dgm:prSet/>
      <dgm:spPr/>
      <dgm:t>
        <a:bodyPr/>
        <a:lstStyle/>
        <a:p>
          <a:endParaRPr lang="fr-FR"/>
        </a:p>
      </dgm:t>
    </dgm:pt>
    <dgm:pt modelId="{5FB1A8B8-6C19-4040-B472-10F77027204B}">
      <dgm:prSet phldrT="[Texte]"/>
      <dgm:spPr/>
      <dgm:t>
        <a:bodyPr/>
        <a:lstStyle/>
        <a:p>
          <a:r>
            <a:rPr lang="fr-FR" dirty="0" smtClean="0"/>
            <a:t>Schéma Local d’Accueil</a:t>
          </a:r>
          <a:endParaRPr lang="fr-FR" dirty="0"/>
        </a:p>
      </dgm:t>
    </dgm:pt>
    <dgm:pt modelId="{7C7BF62A-B5A3-475E-B882-F0E78F8FB295}" type="parTrans" cxnId="{B5CDDD4F-3D24-4C4F-9B8A-1B154209F664}">
      <dgm:prSet/>
      <dgm:spPr/>
      <dgm:t>
        <a:bodyPr/>
        <a:lstStyle/>
        <a:p>
          <a:endParaRPr lang="fr-FR"/>
        </a:p>
      </dgm:t>
    </dgm:pt>
    <dgm:pt modelId="{B94E615F-4835-49FC-B059-2ED8688F003B}" type="sibTrans" cxnId="{B5CDDD4F-3D24-4C4F-9B8A-1B154209F664}">
      <dgm:prSet/>
      <dgm:spPr/>
      <dgm:t>
        <a:bodyPr/>
        <a:lstStyle/>
        <a:p>
          <a:endParaRPr lang="fr-FR"/>
        </a:p>
      </dgm:t>
    </dgm:pt>
    <dgm:pt modelId="{E8885BE6-BBFB-4119-91E8-15C1F8B8F811}">
      <dgm:prSet phldrT="[Texte]"/>
      <dgm:spPr/>
      <dgm:t>
        <a:bodyPr/>
        <a:lstStyle/>
        <a:p>
          <a:r>
            <a:rPr lang="fr-FR" dirty="0" smtClean="0"/>
            <a:t>Les habitants-ambassadeurs</a:t>
          </a:r>
          <a:endParaRPr lang="fr-FR" dirty="0"/>
        </a:p>
      </dgm:t>
    </dgm:pt>
    <dgm:pt modelId="{9353BD19-9CE7-4365-B828-17A8A1E8B23F}" type="parTrans" cxnId="{E4C81511-6095-499D-9D66-A43164A825B1}">
      <dgm:prSet/>
      <dgm:spPr/>
      <dgm:t>
        <a:bodyPr/>
        <a:lstStyle/>
        <a:p>
          <a:endParaRPr lang="fr-FR"/>
        </a:p>
      </dgm:t>
    </dgm:pt>
    <dgm:pt modelId="{8B1A76BB-28A3-4AFE-9B8C-9A1891E2D542}" type="sibTrans" cxnId="{E4C81511-6095-499D-9D66-A43164A825B1}">
      <dgm:prSet/>
      <dgm:spPr/>
      <dgm:t>
        <a:bodyPr/>
        <a:lstStyle/>
        <a:p>
          <a:endParaRPr lang="fr-FR"/>
        </a:p>
      </dgm:t>
    </dgm:pt>
    <dgm:pt modelId="{5BBD5838-D130-49DA-8B95-53E95E5B13AA}">
      <dgm:prSet phldrT="[Texte]"/>
      <dgm:spPr/>
      <dgm:t>
        <a:bodyPr/>
        <a:lstStyle/>
        <a:p>
          <a:r>
            <a:rPr lang="fr-FR" dirty="0" smtClean="0"/>
            <a:t>La taxe de séjour</a:t>
          </a:r>
          <a:endParaRPr lang="fr-FR" dirty="0"/>
        </a:p>
      </dgm:t>
    </dgm:pt>
    <dgm:pt modelId="{8303E15C-2651-4A86-A25B-E55723E8FEE3}" type="parTrans" cxnId="{0D366153-E3B2-472E-8018-C2A3D870F81F}">
      <dgm:prSet/>
      <dgm:spPr/>
      <dgm:t>
        <a:bodyPr/>
        <a:lstStyle/>
        <a:p>
          <a:endParaRPr lang="fr-FR"/>
        </a:p>
      </dgm:t>
    </dgm:pt>
    <dgm:pt modelId="{2C519372-E838-4915-A4B9-5E8D162E8385}" type="sibTrans" cxnId="{0D366153-E3B2-472E-8018-C2A3D870F81F}">
      <dgm:prSet/>
      <dgm:spPr/>
      <dgm:t>
        <a:bodyPr/>
        <a:lstStyle/>
        <a:p>
          <a:endParaRPr lang="fr-FR"/>
        </a:p>
      </dgm:t>
    </dgm:pt>
    <dgm:pt modelId="{26E69FDC-04F0-4DE2-9EDD-9A130404CF96}">
      <dgm:prSet phldrT="[Texte]"/>
      <dgm:spPr/>
      <dgm:t>
        <a:bodyPr/>
        <a:lstStyle/>
        <a:p>
          <a:r>
            <a:rPr lang="fr-FR" dirty="0" smtClean="0"/>
            <a:t>Création du nouvel organigramme</a:t>
          </a:r>
          <a:endParaRPr lang="fr-FR" dirty="0"/>
        </a:p>
      </dgm:t>
    </dgm:pt>
    <dgm:pt modelId="{57D92CAF-A2EE-47BD-9198-03F33EC3774B}" type="parTrans" cxnId="{C5E7BA61-6F70-4D05-8EEF-8CD0D79C6FEA}">
      <dgm:prSet/>
      <dgm:spPr/>
      <dgm:t>
        <a:bodyPr/>
        <a:lstStyle/>
        <a:p>
          <a:endParaRPr lang="fr-FR"/>
        </a:p>
      </dgm:t>
    </dgm:pt>
    <dgm:pt modelId="{4F034749-BF2E-4B17-86D8-74B7199C8BFF}" type="sibTrans" cxnId="{C5E7BA61-6F70-4D05-8EEF-8CD0D79C6FEA}">
      <dgm:prSet/>
      <dgm:spPr/>
      <dgm:t>
        <a:bodyPr/>
        <a:lstStyle/>
        <a:p>
          <a:endParaRPr lang="fr-FR"/>
        </a:p>
      </dgm:t>
    </dgm:pt>
    <dgm:pt modelId="{BFB0FE2C-5DD0-4DED-B498-18FF034E047C}" type="pres">
      <dgm:prSet presAssocID="{D19C98DE-E6AD-4817-8224-EB233923D0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363D10A-9E92-460B-A5CB-4CE9BE93D094}" type="pres">
      <dgm:prSet presAssocID="{79EC255A-7072-46D5-8926-6D7EAEA082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02EE72-47CC-4FB9-A292-28B7E5C33C57}" type="pres">
      <dgm:prSet presAssocID="{568E2041-2205-48A3-A37F-8E2C240FE450}" presName="sibTrans" presStyleCnt="0"/>
      <dgm:spPr/>
    </dgm:pt>
    <dgm:pt modelId="{5CB750FA-72C6-48C9-9EE9-F5BE816BCEE2}" type="pres">
      <dgm:prSet presAssocID="{C705AD9E-A29E-4280-9914-74FDD8BDDF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1FFE2B-D8CA-4213-9252-41DC7871B43E}" type="pres">
      <dgm:prSet presAssocID="{D0921D37-9F40-47BF-8E0C-1098591C1C83}" presName="sibTrans" presStyleCnt="0"/>
      <dgm:spPr/>
    </dgm:pt>
    <dgm:pt modelId="{C89C679C-D6DE-4811-A306-7B3B93B00755}" type="pres">
      <dgm:prSet presAssocID="{7D3AF926-51AD-478E-BEEA-0EA60124EC48}" presName="node" presStyleLbl="node1" presStyleIdx="2" presStyleCnt="3" custLinFactNeighborX="27317" custLinFactNeighborY="3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5E7BA61-6F70-4D05-8EEF-8CD0D79C6FEA}" srcId="{79EC255A-7072-46D5-8926-6D7EAEA08296}" destId="{26E69FDC-04F0-4DE2-9EDD-9A130404CF96}" srcOrd="2" destOrd="0" parTransId="{57D92CAF-A2EE-47BD-9198-03F33EC3774B}" sibTransId="{4F034749-BF2E-4B17-86D8-74B7199C8BFF}"/>
    <dgm:cxn modelId="{CC6BB253-BCFA-4028-B2F6-4818C32A16A6}" srcId="{C705AD9E-A29E-4280-9914-74FDD8BDDFF7}" destId="{F2729847-A349-4D01-84C4-9B74605EBFF3}" srcOrd="0" destOrd="0" parTransId="{64BCD6AD-C68B-4B6B-BD47-4A182734DAAD}" sibTransId="{6C911882-2C24-4460-BCDE-2DBEB3AE4761}"/>
    <dgm:cxn modelId="{8E636706-7B4C-4834-B819-32E050A2C5D6}" type="presOf" srcId="{C705AD9E-A29E-4280-9914-74FDD8BDDFF7}" destId="{5CB750FA-72C6-48C9-9EE9-F5BE816BCEE2}" srcOrd="0" destOrd="0" presId="urn:microsoft.com/office/officeart/2005/8/layout/hList6"/>
    <dgm:cxn modelId="{2A07E5F3-CDC3-40E8-8E6B-EE2F16B166E7}" type="presOf" srcId="{79EC255A-7072-46D5-8926-6D7EAEA08296}" destId="{3363D10A-9E92-460B-A5CB-4CE9BE93D094}" srcOrd="0" destOrd="0" presId="urn:microsoft.com/office/officeart/2005/8/layout/hList6"/>
    <dgm:cxn modelId="{EEF39375-27A9-4E3B-B5E1-DFEB3C87E348}" type="presOf" srcId="{E8885BE6-BBFB-4119-91E8-15C1F8B8F811}" destId="{C89C679C-D6DE-4811-A306-7B3B93B00755}" srcOrd="0" destOrd="2" presId="urn:microsoft.com/office/officeart/2005/8/layout/hList6"/>
    <dgm:cxn modelId="{914DB82A-03A9-48BE-A3EB-1EF63846A062}" type="presOf" srcId="{C668A86C-A725-4625-9DB8-3D37BBF4329D}" destId="{3363D10A-9E92-460B-A5CB-4CE9BE93D094}" srcOrd="0" destOrd="1" presId="urn:microsoft.com/office/officeart/2005/8/layout/hList6"/>
    <dgm:cxn modelId="{E4C81511-6095-499D-9D66-A43164A825B1}" srcId="{7D3AF926-51AD-478E-BEEA-0EA60124EC48}" destId="{E8885BE6-BBFB-4119-91E8-15C1F8B8F811}" srcOrd="1" destOrd="0" parTransId="{9353BD19-9CE7-4365-B828-17A8A1E8B23F}" sibTransId="{8B1A76BB-28A3-4AFE-9B8C-9A1891E2D542}"/>
    <dgm:cxn modelId="{F629FA10-ABA6-4BC7-9350-9DF9FD497063}" type="presOf" srcId="{44B2065B-4862-4540-8BB2-80DE7DC8F4D9}" destId="{5CB750FA-72C6-48C9-9EE9-F5BE816BCEE2}" srcOrd="0" destOrd="2" presId="urn:microsoft.com/office/officeart/2005/8/layout/hList6"/>
    <dgm:cxn modelId="{83FB38DD-A56F-4097-9405-3F50F3A9F429}" srcId="{79EC255A-7072-46D5-8926-6D7EAEA08296}" destId="{800A9F8C-DAC0-431B-B17C-B9CAE6657901}" srcOrd="1" destOrd="0" parTransId="{1AC28052-F132-43FF-8590-68D352F44EE1}" sibTransId="{F3ADB317-64AF-4F04-839E-211DB4547E8D}"/>
    <dgm:cxn modelId="{879CB0D8-C03B-4082-BF91-88F9D6CA3885}" srcId="{D19C98DE-E6AD-4817-8224-EB233923D0F9}" destId="{79EC255A-7072-46D5-8926-6D7EAEA08296}" srcOrd="0" destOrd="0" parTransId="{70DBFE55-3FF4-4DCC-B591-7C49E220F284}" sibTransId="{568E2041-2205-48A3-A37F-8E2C240FE450}"/>
    <dgm:cxn modelId="{0D366153-E3B2-472E-8018-C2A3D870F81F}" srcId="{C705AD9E-A29E-4280-9914-74FDD8BDDFF7}" destId="{5BBD5838-D130-49DA-8B95-53E95E5B13AA}" srcOrd="2" destOrd="0" parTransId="{8303E15C-2651-4A86-A25B-E55723E8FEE3}" sibTransId="{2C519372-E838-4915-A4B9-5E8D162E8385}"/>
    <dgm:cxn modelId="{B5CDDD4F-3D24-4C4F-9B8A-1B154209F664}" srcId="{7D3AF926-51AD-478E-BEEA-0EA60124EC48}" destId="{5FB1A8B8-6C19-4040-B472-10F77027204B}" srcOrd="0" destOrd="0" parTransId="{7C7BF62A-B5A3-475E-B882-F0E78F8FB295}" sibTransId="{B94E615F-4835-49FC-B059-2ED8688F003B}"/>
    <dgm:cxn modelId="{C427F88A-D7DF-4A2F-8CB2-14254773E569}" type="presOf" srcId="{26E69FDC-04F0-4DE2-9EDD-9A130404CF96}" destId="{3363D10A-9E92-460B-A5CB-4CE9BE93D094}" srcOrd="0" destOrd="3" presId="urn:microsoft.com/office/officeart/2005/8/layout/hList6"/>
    <dgm:cxn modelId="{208A03EC-6FB8-4D41-804E-4E14432D6351}" srcId="{D19C98DE-E6AD-4817-8224-EB233923D0F9}" destId="{7D3AF926-51AD-478E-BEEA-0EA60124EC48}" srcOrd="2" destOrd="0" parTransId="{87C5DE1D-3CE2-4F6E-B23A-5336447B7F40}" sibTransId="{C9B43F65-77D3-43DE-9660-29805ACB5506}"/>
    <dgm:cxn modelId="{91F99EFF-CA17-468D-A384-BB47D495885D}" srcId="{79EC255A-7072-46D5-8926-6D7EAEA08296}" destId="{C668A86C-A725-4625-9DB8-3D37BBF4329D}" srcOrd="0" destOrd="0" parTransId="{551D0A3B-FC1E-4D89-A05D-4D69D6BAC612}" sibTransId="{8DE589AE-9938-4BA3-8C47-862777FF2F8D}"/>
    <dgm:cxn modelId="{7D77955F-3CF7-493E-BF08-C0C29C3F70A4}" type="presOf" srcId="{7D3AF926-51AD-478E-BEEA-0EA60124EC48}" destId="{C89C679C-D6DE-4811-A306-7B3B93B00755}" srcOrd="0" destOrd="0" presId="urn:microsoft.com/office/officeart/2005/8/layout/hList6"/>
    <dgm:cxn modelId="{5F85CAA3-9B1D-4E60-8026-8EC97A39D16F}" type="presOf" srcId="{800A9F8C-DAC0-431B-B17C-B9CAE6657901}" destId="{3363D10A-9E92-460B-A5CB-4CE9BE93D094}" srcOrd="0" destOrd="2" presId="urn:microsoft.com/office/officeart/2005/8/layout/hList6"/>
    <dgm:cxn modelId="{38214918-4970-43B3-97C2-D4D5F1EA8020}" type="presOf" srcId="{F2729847-A349-4D01-84C4-9B74605EBFF3}" destId="{5CB750FA-72C6-48C9-9EE9-F5BE816BCEE2}" srcOrd="0" destOrd="1" presId="urn:microsoft.com/office/officeart/2005/8/layout/hList6"/>
    <dgm:cxn modelId="{63138FA4-6FF2-484D-95D5-CD77CD65133A}" srcId="{C705AD9E-A29E-4280-9914-74FDD8BDDFF7}" destId="{44B2065B-4862-4540-8BB2-80DE7DC8F4D9}" srcOrd="1" destOrd="0" parTransId="{EA53E55B-54C2-4E51-B0AE-9926128D538C}" sibTransId="{49292A1B-F706-4581-ACAD-01D7B6498E7F}"/>
    <dgm:cxn modelId="{EB3E9638-6FCF-4150-9185-BAC35BF2F090}" srcId="{D19C98DE-E6AD-4817-8224-EB233923D0F9}" destId="{C705AD9E-A29E-4280-9914-74FDD8BDDFF7}" srcOrd="1" destOrd="0" parTransId="{D3B10B07-F155-4006-8529-97E90BE66400}" sibTransId="{D0921D37-9F40-47BF-8E0C-1098591C1C83}"/>
    <dgm:cxn modelId="{191DB03C-D300-419F-AD47-DBCDE0512F9D}" type="presOf" srcId="{5FB1A8B8-6C19-4040-B472-10F77027204B}" destId="{C89C679C-D6DE-4811-A306-7B3B93B00755}" srcOrd="0" destOrd="1" presId="urn:microsoft.com/office/officeart/2005/8/layout/hList6"/>
    <dgm:cxn modelId="{676FE69F-26C6-4D99-A2EE-EB758A5919E7}" type="presOf" srcId="{D19C98DE-E6AD-4817-8224-EB233923D0F9}" destId="{BFB0FE2C-5DD0-4DED-B498-18FF034E047C}" srcOrd="0" destOrd="0" presId="urn:microsoft.com/office/officeart/2005/8/layout/hList6"/>
    <dgm:cxn modelId="{E00112EB-EF17-4C94-A824-621587880AF7}" type="presOf" srcId="{5BBD5838-D130-49DA-8B95-53E95E5B13AA}" destId="{5CB750FA-72C6-48C9-9EE9-F5BE816BCEE2}" srcOrd="0" destOrd="3" presId="urn:microsoft.com/office/officeart/2005/8/layout/hList6"/>
    <dgm:cxn modelId="{5F3F9130-23F1-4C13-9C0C-9A2C01B63EB1}" type="presParOf" srcId="{BFB0FE2C-5DD0-4DED-B498-18FF034E047C}" destId="{3363D10A-9E92-460B-A5CB-4CE9BE93D094}" srcOrd="0" destOrd="0" presId="urn:microsoft.com/office/officeart/2005/8/layout/hList6"/>
    <dgm:cxn modelId="{89985A8F-18FD-4DFD-8867-4EB96194D89D}" type="presParOf" srcId="{BFB0FE2C-5DD0-4DED-B498-18FF034E047C}" destId="{BF02EE72-47CC-4FB9-A292-28B7E5C33C57}" srcOrd="1" destOrd="0" presId="urn:microsoft.com/office/officeart/2005/8/layout/hList6"/>
    <dgm:cxn modelId="{39E36944-73A8-410B-B283-AB9854AC6F90}" type="presParOf" srcId="{BFB0FE2C-5DD0-4DED-B498-18FF034E047C}" destId="{5CB750FA-72C6-48C9-9EE9-F5BE816BCEE2}" srcOrd="2" destOrd="0" presId="urn:microsoft.com/office/officeart/2005/8/layout/hList6"/>
    <dgm:cxn modelId="{841571BF-B551-450F-B7E2-AF0257200875}" type="presParOf" srcId="{BFB0FE2C-5DD0-4DED-B498-18FF034E047C}" destId="{401FFE2B-D8CA-4213-9252-41DC7871B43E}" srcOrd="3" destOrd="0" presId="urn:microsoft.com/office/officeart/2005/8/layout/hList6"/>
    <dgm:cxn modelId="{F92C897B-9D71-40F3-8F77-CAF355463242}" type="presParOf" srcId="{BFB0FE2C-5DD0-4DED-B498-18FF034E047C}" destId="{C89C679C-D6DE-4811-A306-7B3B93B0075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9517A-59AD-4800-9413-8E00BA925E3D}">
      <dsp:nvSpPr>
        <dsp:cNvPr id="0" name=""/>
        <dsp:cNvSpPr/>
      </dsp:nvSpPr>
      <dsp:spPr>
        <a:xfrm>
          <a:off x="3796" y="1399822"/>
          <a:ext cx="1788501" cy="17885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5FB87-34C6-4555-B038-76A6EC6ED35D}">
      <dsp:nvSpPr>
        <dsp:cNvPr id="0" name=""/>
        <dsp:cNvSpPr/>
      </dsp:nvSpPr>
      <dsp:spPr>
        <a:xfrm>
          <a:off x="294947" y="2472923"/>
          <a:ext cx="1788501" cy="1788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Un </a:t>
          </a:r>
          <a:r>
            <a:rPr lang="fr-FR" sz="2000" b="1" kern="1200" dirty="0" smtClean="0"/>
            <a:t>capital touristique </a:t>
          </a:r>
          <a:r>
            <a:rPr lang="fr-FR" sz="2000" kern="1200" dirty="0" smtClean="0"/>
            <a:t>cohérent,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Sur le territoire</a:t>
          </a:r>
          <a:endParaRPr lang="fr-FR" sz="2000" kern="1200" dirty="0"/>
        </a:p>
      </dsp:txBody>
      <dsp:txXfrm>
        <a:off x="294947" y="2472923"/>
        <a:ext cx="1788501" cy="1788501"/>
      </dsp:txXfrm>
    </dsp:sp>
    <dsp:sp modelId="{8A615070-A025-4DC7-907C-59763F959CC9}">
      <dsp:nvSpPr>
        <dsp:cNvPr id="0" name=""/>
        <dsp:cNvSpPr/>
      </dsp:nvSpPr>
      <dsp:spPr>
        <a:xfrm>
          <a:off x="2136802" y="2079197"/>
          <a:ext cx="344504" cy="42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136802" y="2079197"/>
        <a:ext cx="344504" cy="429751"/>
      </dsp:txXfrm>
    </dsp:sp>
    <dsp:sp modelId="{97954BE6-E416-4540-B307-DD7118F1B15B}">
      <dsp:nvSpPr>
        <dsp:cNvPr id="0" name=""/>
        <dsp:cNvSpPr/>
      </dsp:nvSpPr>
      <dsp:spPr>
        <a:xfrm>
          <a:off x="2776597" y="1399822"/>
          <a:ext cx="1788501" cy="17885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AB7D1-85F9-4ACE-9AC5-9D7D0F03C1B9}">
      <dsp:nvSpPr>
        <dsp:cNvPr id="0" name=""/>
        <dsp:cNvSpPr/>
      </dsp:nvSpPr>
      <dsp:spPr>
        <a:xfrm>
          <a:off x="3240357" y="2520283"/>
          <a:ext cx="1788501" cy="1788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Une </a:t>
          </a:r>
          <a:r>
            <a:rPr lang="fr-FR" sz="2000" b="1" kern="1200" dirty="0" smtClean="0"/>
            <a:t>action touristique </a:t>
          </a:r>
          <a:r>
            <a:rPr lang="fr-FR" sz="2000" kern="1200" dirty="0" smtClean="0"/>
            <a:t>à développer autour de cette cohérence</a:t>
          </a:r>
          <a:endParaRPr lang="fr-FR" sz="2000" kern="1200" dirty="0"/>
        </a:p>
      </dsp:txBody>
      <dsp:txXfrm>
        <a:off x="3240357" y="2520283"/>
        <a:ext cx="1788501" cy="1788501"/>
      </dsp:txXfrm>
    </dsp:sp>
    <dsp:sp modelId="{DD4C1D67-EF4E-4CFA-8805-42AB8508811B}">
      <dsp:nvSpPr>
        <dsp:cNvPr id="0" name=""/>
        <dsp:cNvSpPr/>
      </dsp:nvSpPr>
      <dsp:spPr>
        <a:xfrm>
          <a:off x="4909603" y="2079197"/>
          <a:ext cx="344504" cy="429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4909603" y="2079197"/>
        <a:ext cx="344504" cy="429751"/>
      </dsp:txXfrm>
    </dsp:sp>
    <dsp:sp modelId="{994B546C-7438-4E95-86BE-B29BEEF3D450}">
      <dsp:nvSpPr>
        <dsp:cNvPr id="0" name=""/>
        <dsp:cNvSpPr/>
      </dsp:nvSpPr>
      <dsp:spPr>
        <a:xfrm>
          <a:off x="5549398" y="1399822"/>
          <a:ext cx="1788501" cy="17885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19B4C-D502-4CA1-A488-2186CF17F175}">
      <dsp:nvSpPr>
        <dsp:cNvPr id="0" name=""/>
        <dsp:cNvSpPr/>
      </dsp:nvSpPr>
      <dsp:spPr>
        <a:xfrm>
          <a:off x="5840550" y="2472923"/>
          <a:ext cx="1788501" cy="1788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L’office de Tourisme regroupé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L’outil de référence</a:t>
          </a:r>
          <a:endParaRPr lang="fr-FR" sz="2000" b="1" kern="1200" dirty="0"/>
        </a:p>
      </dsp:txBody>
      <dsp:txXfrm>
        <a:off x="5840550" y="2472923"/>
        <a:ext cx="1788501" cy="17885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84DF0B-04D9-4C78-BFEA-5DBC9E77801E}">
      <dsp:nvSpPr>
        <dsp:cNvPr id="0" name=""/>
        <dsp:cNvSpPr/>
      </dsp:nvSpPr>
      <dsp:spPr>
        <a:xfrm>
          <a:off x="1421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Accueil</a:t>
          </a:r>
          <a:endParaRPr lang="fr-FR" sz="1800" kern="1200" dirty="0"/>
        </a:p>
      </dsp:txBody>
      <dsp:txXfrm>
        <a:off x="1421" y="1625600"/>
        <a:ext cx="1489769" cy="1625600"/>
      </dsp:txXfrm>
    </dsp:sp>
    <dsp:sp modelId="{86ACB011-21AE-4DB7-BA55-C84B84BBA670}">
      <dsp:nvSpPr>
        <dsp:cNvPr id="0" name=""/>
        <dsp:cNvSpPr/>
      </dsp:nvSpPr>
      <dsp:spPr>
        <a:xfrm>
          <a:off x="69650" y="243840"/>
          <a:ext cx="1353312" cy="13533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419C3-1A1C-45F1-A6C8-7C5CC10EE10F}">
      <dsp:nvSpPr>
        <dsp:cNvPr id="0" name=""/>
        <dsp:cNvSpPr/>
      </dsp:nvSpPr>
      <dsp:spPr>
        <a:xfrm>
          <a:off x="1535883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Information</a:t>
          </a:r>
          <a:endParaRPr lang="fr-FR" sz="1800" kern="1200" dirty="0"/>
        </a:p>
      </dsp:txBody>
      <dsp:txXfrm>
        <a:off x="1535883" y="1625600"/>
        <a:ext cx="1489769" cy="1625600"/>
      </dsp:txXfrm>
    </dsp:sp>
    <dsp:sp modelId="{32FF3C5E-DD91-4C6A-AD5F-5E15585E27DE}">
      <dsp:nvSpPr>
        <dsp:cNvPr id="0" name=""/>
        <dsp:cNvSpPr/>
      </dsp:nvSpPr>
      <dsp:spPr>
        <a:xfrm>
          <a:off x="1604112" y="243840"/>
          <a:ext cx="1353312" cy="13533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30ABD-BE0C-4D5E-B246-EA3EFFCB5F25}">
      <dsp:nvSpPr>
        <dsp:cNvPr id="0" name=""/>
        <dsp:cNvSpPr/>
      </dsp:nvSpPr>
      <dsp:spPr>
        <a:xfrm>
          <a:off x="3070346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Promotion</a:t>
          </a:r>
          <a:endParaRPr lang="fr-FR" sz="1800" kern="1200" dirty="0"/>
        </a:p>
      </dsp:txBody>
      <dsp:txXfrm>
        <a:off x="3070346" y="1625600"/>
        <a:ext cx="1489769" cy="1625600"/>
      </dsp:txXfrm>
    </dsp:sp>
    <dsp:sp modelId="{390D3DFA-3971-438C-97C1-58EC890C08F6}">
      <dsp:nvSpPr>
        <dsp:cNvPr id="0" name=""/>
        <dsp:cNvSpPr/>
      </dsp:nvSpPr>
      <dsp:spPr>
        <a:xfrm>
          <a:off x="3138575" y="243840"/>
          <a:ext cx="1353312" cy="13533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E77E4-9BCB-4D40-9002-7E7F6EF7DB61}">
      <dsp:nvSpPr>
        <dsp:cNvPr id="0" name=""/>
        <dsp:cNvSpPr/>
      </dsp:nvSpPr>
      <dsp:spPr>
        <a:xfrm>
          <a:off x="4604809" y="0"/>
          <a:ext cx="148976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Coordination des Acteurs</a:t>
          </a:r>
          <a:endParaRPr lang="fr-FR" sz="1800" kern="1200" dirty="0"/>
        </a:p>
      </dsp:txBody>
      <dsp:txXfrm>
        <a:off x="4604809" y="1625600"/>
        <a:ext cx="1489769" cy="1625600"/>
      </dsp:txXfrm>
    </dsp:sp>
    <dsp:sp modelId="{F4915333-6CF7-4AFA-8A59-9233224620B4}">
      <dsp:nvSpPr>
        <dsp:cNvPr id="0" name=""/>
        <dsp:cNvSpPr/>
      </dsp:nvSpPr>
      <dsp:spPr>
        <a:xfrm>
          <a:off x="4673037" y="243840"/>
          <a:ext cx="1353312" cy="135331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A735A-D396-4FA9-A9B3-A9A2C1C26652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B587D7-21BB-4BE7-B709-06153ED116C7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1) Transférer de la </a:t>
          </a:r>
          <a:r>
            <a:rPr lang="fr-FR" sz="1900" b="1" kern="1200" dirty="0" smtClean="0"/>
            <a:t>compétence tourisme </a:t>
          </a:r>
          <a:r>
            <a:rPr lang="fr-FR" sz="1900" kern="1200" dirty="0" smtClean="0"/>
            <a:t>aux intercommunalités</a:t>
          </a:r>
          <a:endParaRPr lang="fr-FR" sz="1900" kern="1200" dirty="0"/>
        </a:p>
      </dsp:txBody>
      <dsp:txXfrm>
        <a:off x="0" y="0"/>
        <a:ext cx="3937406" cy="1219200"/>
      </dsp:txXfrm>
    </dsp:sp>
    <dsp:sp modelId="{E13AF3E9-2C75-4650-976D-DF1F3A795489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2)   Associer les Offices de Tourisme et les prestataires</a:t>
          </a:r>
          <a:endParaRPr lang="fr-FR" sz="1900" kern="1200" dirty="0"/>
        </a:p>
      </dsp:txBody>
      <dsp:txXfrm>
        <a:off x="457199" y="1422399"/>
        <a:ext cx="3931920" cy="1219200"/>
      </dsp:txXfrm>
    </dsp:sp>
    <dsp:sp modelId="{649CFD1C-980E-4B35-A782-A36C31A8832E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3) Constitution </a:t>
          </a:r>
          <a:r>
            <a:rPr lang="fr-FR" sz="1900" b="1" kern="1200" dirty="0" smtClean="0"/>
            <a:t>d’un Comité de Pilotage</a:t>
          </a:r>
          <a:r>
            <a:rPr lang="fr-FR" sz="1900" kern="1200" dirty="0" smtClean="0"/>
            <a:t> pour la définition et mise en place du projet (dont choix de la structure juridique)</a:t>
          </a:r>
          <a:endParaRPr lang="fr-FR" sz="1900" kern="1200" dirty="0"/>
        </a:p>
      </dsp:txBody>
      <dsp:txXfrm>
        <a:off x="914399" y="2844799"/>
        <a:ext cx="3931920" cy="1219200"/>
      </dsp:txXfrm>
    </dsp:sp>
    <dsp:sp modelId="{95941A8E-B764-4F58-A39E-07AD88DE5C66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4389120" y="924560"/>
        <a:ext cx="792480" cy="792480"/>
      </dsp:txXfrm>
    </dsp:sp>
    <dsp:sp modelId="{6752A249-021A-4E10-9602-D8464BE1442E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4846320" y="2338832"/>
        <a:ext cx="792480" cy="792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63D10A-9E92-460B-A5CB-4CE9BE93D094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476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Ressources Humaines</a:t>
          </a:r>
          <a:endParaRPr lang="fr-F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Reprise du personnel actuel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Formation des salariés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Création du nouvel organigramme</a:t>
          </a:r>
          <a:endParaRPr lang="fr-FR" sz="1600" kern="1200" dirty="0"/>
        </a:p>
      </dsp:txBody>
      <dsp:txXfrm rot="16200000">
        <a:off x="-1063873" y="1064617"/>
        <a:ext cx="4064000" cy="1934765"/>
      </dsp:txXfrm>
    </dsp:sp>
    <dsp:sp modelId="{5CB750FA-72C6-48C9-9EE9-F5BE816BCEE2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476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Ressources Financières</a:t>
          </a:r>
          <a:endParaRPr lang="fr-F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Subventions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Adhésions (si association)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La taxe de séjour</a:t>
          </a:r>
          <a:endParaRPr lang="fr-FR" sz="1600" kern="1200" dirty="0"/>
        </a:p>
      </dsp:txBody>
      <dsp:txXfrm rot="16200000">
        <a:off x="1016000" y="1064617"/>
        <a:ext cx="4064000" cy="1934765"/>
      </dsp:txXfrm>
    </dsp:sp>
    <dsp:sp modelId="{C89C679C-D6DE-4811-A306-7B3B93B00755}">
      <dsp:nvSpPr>
        <dsp:cNvPr id="0" name=""/>
        <dsp:cNvSpPr/>
      </dsp:nvSpPr>
      <dsp:spPr>
        <a:xfrm rot="16200000">
          <a:off x="3096617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476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Autres problématiques</a:t>
          </a:r>
          <a:endParaRPr lang="fr-F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Schéma Local d’Accueil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Les habitants-ambassadeurs</a:t>
          </a:r>
          <a:endParaRPr lang="fr-FR" sz="1600" kern="1200" dirty="0"/>
        </a:p>
      </dsp:txBody>
      <dsp:txXfrm rot="16200000">
        <a:off x="3096617" y="1064617"/>
        <a:ext cx="4064000" cy="19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D6BEC-F025-4919-9CB1-61C74E9E82F0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13BAA-A3F8-4D9C-B21E-F198C1185A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B689-7096-4AB0-A176-8AAB6B661A9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B689-7096-4AB0-A176-8AAB6B661A9B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B689-7096-4AB0-A176-8AAB6B661A9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B689-7096-4AB0-A176-8AAB6B661A9B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098" name="Picture 2" descr="C:\Users\camille\Desktop\OTF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933056"/>
            <a:ext cx="1132412" cy="1728192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3075" name="Picture 3" descr="C:\Users\camille\Desktop\OT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0"/>
            <a:ext cx="798016" cy="121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C65E348-DD00-4D67-B7B1-6354751F964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11846E-1E05-4B7B-B885-B5464D236F66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65E348-DD00-4D67-B7B1-6354751F96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08E7-1EAC-42FA-B3D3-52CCABEE0583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1A2E-22ED-409F-A3D3-1DE4DD2AC2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E99C-60AA-44F2-B3E3-E904F5E32F09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610F-0409-4170-A8D5-F33ED6D053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9C5C9-FD45-40D0-932B-4F9843BFF124}" type="datetimeFigureOut">
              <a:rPr lang="fr-FR" smtClean="0"/>
              <a:pPr/>
              <a:t>21/09/2012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4E6E-91C8-4FD7-8F80-FF56512E90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Argumentaire à la structuration touristique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Vers la création d’un office de tourisme regroupé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Réserver3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11220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12160" y="3140968"/>
            <a:ext cx="2160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latin typeface="Gill Sans Ultra Bold" pitchFamily="34" charset="0"/>
              </a:rPr>
              <a:t>  Les voyageurs trouvent sur internet </a:t>
            </a:r>
            <a:r>
              <a:rPr lang="fr-FR" sz="1600" dirty="0" smtClean="0">
                <a:solidFill>
                  <a:srgbClr val="00B050"/>
                </a:solidFill>
                <a:latin typeface="Gill Sans Ultra Bold" pitchFamily="34" charset="0"/>
              </a:rPr>
              <a:t>plus de transparence et d’options     pour réserver</a:t>
            </a:r>
            <a:r>
              <a:rPr lang="fr-FR" sz="1600" dirty="0" smtClean="0">
                <a:latin typeface="Gill Sans Ultra Bold" pitchFamily="34" charset="0"/>
              </a:rPr>
              <a:t> leur séjour</a:t>
            </a:r>
            <a:endParaRPr lang="fr-FR" sz="1600" dirty="0">
              <a:latin typeface="Gill Sans Ultra Bold" pitchFamily="34" charset="0"/>
            </a:endParaRPr>
          </a:p>
        </p:txBody>
      </p:sp>
      <p:grpSp>
        <p:nvGrpSpPr>
          <p:cNvPr id="2" name="Groupe 6"/>
          <p:cNvGrpSpPr/>
          <p:nvPr/>
        </p:nvGrpSpPr>
        <p:grpSpPr>
          <a:xfrm>
            <a:off x="3347864" y="2420888"/>
            <a:ext cx="2448272" cy="1818784"/>
            <a:chOff x="3347864" y="2636912"/>
            <a:chExt cx="2448272" cy="1818784"/>
          </a:xfrm>
        </p:grpSpPr>
        <p:sp>
          <p:nvSpPr>
            <p:cNvPr id="8" name="ZoneTexte 7"/>
            <p:cNvSpPr txBox="1"/>
            <p:nvPr/>
          </p:nvSpPr>
          <p:spPr>
            <a:xfrm>
              <a:off x="3491880" y="2636912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 smtClean="0">
                  <a:solidFill>
                    <a:srgbClr val="00B050"/>
                  </a:solidFill>
                  <a:latin typeface="Gill Sans Ultra Bold" pitchFamily="34" charset="0"/>
                </a:rPr>
                <a:t>53%</a:t>
              </a:r>
              <a:endParaRPr lang="fr-FR" sz="6000" b="1" dirty="0">
                <a:solidFill>
                  <a:srgbClr val="00B050"/>
                </a:solidFill>
                <a:latin typeface="Gill Sans Ultra Bold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347864" y="3717032"/>
              <a:ext cx="23762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B050"/>
                  </a:solidFill>
                  <a:latin typeface="Gill Sans Ultra Bold" pitchFamily="34" charset="0"/>
                </a:rPr>
                <a:t>prévoient de comparer les prix sur internet </a:t>
              </a:r>
              <a:endParaRPr lang="fr-FR" sz="1400" dirty="0">
                <a:solidFill>
                  <a:srgbClr val="00B050"/>
                </a:solidFill>
                <a:latin typeface="Gill Sans Ultra Bold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 rot="19272751">
            <a:off x="4248192" y="4347635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Gill Sans Ultra Bold" pitchFamily="34" charset="0"/>
              </a:rPr>
              <a:t>Réserver</a:t>
            </a:r>
            <a:endParaRPr lang="fr-FR" sz="1600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rofiter4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3"/>
            <a:ext cx="9144000" cy="5138559"/>
          </a:xfrm>
          <a:prstGeom prst="rect">
            <a:avLst/>
          </a:prstGeom>
        </p:spPr>
      </p:pic>
      <p:grpSp>
        <p:nvGrpSpPr>
          <p:cNvPr id="2" name="Groupe 4"/>
          <p:cNvGrpSpPr/>
          <p:nvPr/>
        </p:nvGrpSpPr>
        <p:grpSpPr>
          <a:xfrm>
            <a:off x="3275856" y="2420888"/>
            <a:ext cx="2592288" cy="2034227"/>
            <a:chOff x="3275856" y="2564904"/>
            <a:chExt cx="2592288" cy="2034227"/>
          </a:xfrm>
        </p:grpSpPr>
        <p:sp>
          <p:nvSpPr>
            <p:cNvPr id="6" name="ZoneTexte 5"/>
            <p:cNvSpPr txBox="1"/>
            <p:nvPr/>
          </p:nvSpPr>
          <p:spPr>
            <a:xfrm>
              <a:off x="3491880" y="2564904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 smtClean="0">
                  <a:solidFill>
                    <a:srgbClr val="C00000"/>
                  </a:solidFill>
                  <a:latin typeface="Gill Sans Ultra Bold" pitchFamily="34" charset="0"/>
                </a:rPr>
                <a:t>50%</a:t>
              </a:r>
              <a:endParaRPr lang="fr-FR" sz="6000" b="1" dirty="0">
                <a:solidFill>
                  <a:srgbClr val="C00000"/>
                </a:solidFill>
                <a:latin typeface="Gill Sans Ultra Bold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275856" y="3645024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C00000"/>
                  </a:solidFill>
                  <a:latin typeface="Gill Sans Ultra Bold" pitchFamily="34" charset="0"/>
                </a:rPr>
                <a:t>utilisent un outil mobile pour obtenir de l’information sur place</a:t>
              </a:r>
              <a:endParaRPr lang="fr-FR" sz="1400" dirty="0">
                <a:solidFill>
                  <a:srgbClr val="C00000"/>
                </a:solidFill>
                <a:latin typeface="Gill Sans Ultra Bold" pitchFamily="34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0" y="4509120"/>
            <a:ext cx="2915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  <a:latin typeface="Gill Sans Ultra Bold" pitchFamily="34" charset="0"/>
              </a:rPr>
              <a:t>Face au développement des outils mobiles</a:t>
            </a:r>
            <a:r>
              <a:rPr lang="fr-FR" sz="1600" dirty="0" smtClean="0">
                <a:latin typeface="Gill Sans Ultra Bold" pitchFamily="34" charset="0"/>
              </a:rPr>
              <a:t>, les voyageurs veulent être mieux informés</a:t>
            </a:r>
            <a:endParaRPr lang="fr-FR" sz="1600" dirty="0">
              <a:latin typeface="Gill Sans Ultra Bol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2573975">
            <a:off x="2324349" y="4410049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Gill Sans Ultra Bold" pitchFamily="34" charset="0"/>
              </a:rPr>
              <a:t>Séjourner</a:t>
            </a:r>
            <a:endParaRPr lang="fr-FR" sz="1600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artager5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138559"/>
          </a:xfrm>
          <a:prstGeom prst="rect">
            <a:avLst/>
          </a:prstGeom>
        </p:spPr>
      </p:pic>
      <p:grpSp>
        <p:nvGrpSpPr>
          <p:cNvPr id="2" name="Groupe 4"/>
          <p:cNvGrpSpPr/>
          <p:nvPr/>
        </p:nvGrpSpPr>
        <p:grpSpPr>
          <a:xfrm>
            <a:off x="3275856" y="2708920"/>
            <a:ext cx="2592288" cy="2034227"/>
            <a:chOff x="3275856" y="2636912"/>
            <a:chExt cx="2592288" cy="2034227"/>
          </a:xfrm>
        </p:grpSpPr>
        <p:sp>
          <p:nvSpPr>
            <p:cNvPr id="6" name="ZoneTexte 5"/>
            <p:cNvSpPr txBox="1"/>
            <p:nvPr/>
          </p:nvSpPr>
          <p:spPr>
            <a:xfrm>
              <a:off x="3491880" y="2636912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 smtClean="0">
                  <a:solidFill>
                    <a:srgbClr val="0099FF"/>
                  </a:solidFill>
                  <a:latin typeface="Gill Sans Ultra Bold" pitchFamily="34" charset="0"/>
                </a:rPr>
                <a:t>23%</a:t>
              </a:r>
              <a:endParaRPr lang="fr-FR" sz="6000" b="1" dirty="0">
                <a:solidFill>
                  <a:srgbClr val="0099FF"/>
                </a:solidFill>
                <a:latin typeface="Gill Sans Ultra Bold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275856" y="3717032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B0F0"/>
                  </a:solidFill>
                  <a:latin typeface="Gill Sans Ultra Bold" pitchFamily="34" charset="0"/>
                </a:rPr>
                <a:t>partagent leur expérience en direct via les réseaux sociaux</a:t>
              </a:r>
              <a:endParaRPr lang="fr-FR" sz="1400" dirty="0">
                <a:solidFill>
                  <a:srgbClr val="00B0F0"/>
                </a:solidFill>
                <a:latin typeface="Gill Sans Ultra Bold" pitchFamily="34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 rot="6077283">
            <a:off x="1823360" y="305176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Gill Sans Ultra Bold" pitchFamily="34" charset="0"/>
              </a:rPr>
              <a:t>Partager</a:t>
            </a:r>
            <a:endParaRPr lang="fr-FR" sz="1600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068960"/>
            <a:ext cx="27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Gill Sans Ultra Bold" pitchFamily="34" charset="0"/>
              </a:rPr>
              <a:t>Les voyageurs partagent d’avantage leur expérience</a:t>
            </a:r>
            <a:r>
              <a:rPr lang="fr-FR" sz="1600" dirty="0" smtClean="0">
                <a:solidFill>
                  <a:srgbClr val="0099FF"/>
                </a:solidFill>
                <a:latin typeface="Gill Sans Ultra Bold" pitchFamily="34" charset="0"/>
              </a:rPr>
              <a:t>, alimentant le contenu de l’information sur la destination</a:t>
            </a:r>
            <a:endParaRPr lang="fr-FR" sz="1600" dirty="0">
              <a:solidFill>
                <a:srgbClr val="0099FF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en arc 44"/>
          <p:cNvCxnSpPr>
            <a:endCxn id="23" idx="0"/>
          </p:cNvCxnSpPr>
          <p:nvPr/>
        </p:nvCxnSpPr>
        <p:spPr>
          <a:xfrm>
            <a:off x="7008232" y="836712"/>
            <a:ext cx="1392232" cy="914028"/>
          </a:xfrm>
          <a:prstGeom prst="curvedConnector2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3" name="Rectangle à coins arrondis 62"/>
          <p:cNvSpPr/>
          <p:nvPr/>
        </p:nvSpPr>
        <p:spPr>
          <a:xfrm>
            <a:off x="3059832" y="1708099"/>
            <a:ext cx="4587972" cy="4025157"/>
          </a:xfrm>
          <a:prstGeom prst="roundRect">
            <a:avLst>
              <a:gd name="adj" fmla="val 3991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600" dirty="0"/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99792" y="6278359"/>
            <a:ext cx="6408712" cy="46300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-36512" y="-27384"/>
            <a:ext cx="2371111" cy="68328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5400" dirty="0"/>
          </a:p>
        </p:txBody>
      </p:sp>
      <p:pic>
        <p:nvPicPr>
          <p:cNvPr id="1028" name="Picture 4" descr="C:\Documents and Settings\Jean-Luc\Local Settings\Temporary Internet Files\Content.IE5\Z4W4PDBQ\dglxasset[2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51350" y="153410"/>
            <a:ext cx="824706" cy="9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Jean-Luc\Local Settings\Temporary Internet Files\Content.IE5\FZN7JKD1\dglxasset[1].a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73830" y="87753"/>
            <a:ext cx="7366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Jean-Luc\Local Settings\Temporary Internet Files\Content.IE5\STIFSDUF\dglxasset[1].as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67047" y="151304"/>
            <a:ext cx="924122" cy="9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Jean-Luc\Local Settings\Temporary Internet Files\Content.IE5\STIFSDUF\dglxasset[2].asp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72147" y="466173"/>
            <a:ext cx="806328" cy="6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Jean-Luc\Local Settings\Temporary Internet Files\Content.IE5\KPU74DQV\dglxasset[1].asp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5993"/>
            <a:ext cx="941257" cy="9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-36513" y="64949"/>
            <a:ext cx="2371111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200" dirty="0" smtClean="0"/>
              <a:t>Aujourd’hui</a:t>
            </a:r>
            <a:endParaRPr lang="fr-FR" sz="3200" dirty="0"/>
          </a:p>
        </p:txBody>
      </p:sp>
      <p:sp>
        <p:nvSpPr>
          <p:cNvPr id="16" name="Pentagone 15"/>
          <p:cNvSpPr/>
          <p:nvPr/>
        </p:nvSpPr>
        <p:spPr>
          <a:xfrm>
            <a:off x="-32804" y="757503"/>
            <a:ext cx="3236651" cy="871297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Des prestataires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qui ont d’autres choix de visibilité avec Internet. 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Pentagone 30"/>
          <p:cNvSpPr/>
          <p:nvPr/>
        </p:nvSpPr>
        <p:spPr>
          <a:xfrm>
            <a:off x="-32803" y="2791167"/>
            <a:ext cx="3236651" cy="1275667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Un Office de Tourisme en concurrence directe avec les sites et outils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etouristiques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privés.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Pentagone 34"/>
          <p:cNvSpPr/>
          <p:nvPr/>
        </p:nvSpPr>
        <p:spPr>
          <a:xfrm>
            <a:off x="-32803" y="5536527"/>
            <a:ext cx="3236651" cy="1159697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700" dirty="0" smtClean="0">
                <a:solidFill>
                  <a:schemeClr val="accent3">
                    <a:lumMod val="75000"/>
                  </a:schemeClr>
                </a:solidFill>
              </a:rPr>
              <a:t>Des touristes, des habitants, des </a:t>
            </a:r>
            <a:r>
              <a:rPr lang="fr-FR" sz="1700" dirty="0" err="1" smtClean="0">
                <a:solidFill>
                  <a:schemeClr val="accent3">
                    <a:lumMod val="75000"/>
                  </a:schemeClr>
                </a:solidFill>
              </a:rPr>
              <a:t>néo-résidents</a:t>
            </a:r>
            <a:r>
              <a:rPr lang="fr-FR" sz="1700" dirty="0" smtClean="0">
                <a:solidFill>
                  <a:schemeClr val="accent3">
                    <a:lumMod val="75000"/>
                  </a:schemeClr>
                </a:solidFill>
              </a:rPr>
              <a:t> ayant le réflexe </a:t>
            </a:r>
            <a:r>
              <a:rPr lang="fr-FR" sz="1700" dirty="0" err="1" smtClean="0">
                <a:solidFill>
                  <a:schemeClr val="accent3">
                    <a:lumMod val="75000"/>
                  </a:schemeClr>
                </a:solidFill>
              </a:rPr>
              <a:t>Googlo-bookingo-tripadvisor</a:t>
            </a:r>
            <a:endParaRPr lang="fr-FR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770828" y="1750740"/>
            <a:ext cx="1259272" cy="3962468"/>
          </a:xfrm>
          <a:prstGeom prst="roundRect">
            <a:avLst>
              <a:gd name="adj" fmla="val 729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740352" y="5180228"/>
            <a:ext cx="1369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Fidélité  d’une partie des touristes</a:t>
            </a:r>
            <a:endParaRPr lang="fr-FR" sz="1000" dirty="0"/>
          </a:p>
        </p:txBody>
      </p:sp>
      <p:sp>
        <p:nvSpPr>
          <p:cNvPr id="43" name="Flèche vers le haut 42"/>
          <p:cNvSpPr/>
          <p:nvPr/>
        </p:nvSpPr>
        <p:spPr>
          <a:xfrm>
            <a:off x="4756924" y="5805264"/>
            <a:ext cx="1117365" cy="37870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lèche vers le haut 76"/>
          <p:cNvSpPr/>
          <p:nvPr/>
        </p:nvSpPr>
        <p:spPr>
          <a:xfrm>
            <a:off x="8244408" y="5789689"/>
            <a:ext cx="473872" cy="447623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 vers le haut 83"/>
          <p:cNvSpPr/>
          <p:nvPr/>
        </p:nvSpPr>
        <p:spPr>
          <a:xfrm rot="10800000">
            <a:off x="4612908" y="1124745"/>
            <a:ext cx="1117365" cy="50405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7884368" y="1844824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3">
                    <a:lumMod val="50000"/>
                  </a:schemeClr>
                </a:solidFill>
              </a:rPr>
              <a:t>Adhésion timide</a:t>
            </a:r>
          </a:p>
          <a:p>
            <a:endParaRPr lang="fr-FR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7751047" y="2935184"/>
            <a:ext cx="1285449" cy="9978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Office de tourisme</a:t>
            </a:r>
            <a:endParaRPr lang="fr-FR" sz="20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3272147" y="1844824"/>
            <a:ext cx="4108165" cy="3693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Google</a:t>
            </a:r>
            <a:endParaRPr lang="fr-FR" sz="2800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405972" y="2583488"/>
            <a:ext cx="1670084" cy="22856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Facebook, </a:t>
            </a:r>
            <a:r>
              <a:rPr lang="fr-FR" sz="2400" dirty="0" err="1" smtClean="0"/>
              <a:t>Youtube</a:t>
            </a:r>
            <a:r>
              <a:rPr lang="fr-FR" sz="2400" dirty="0" smtClean="0"/>
              <a:t>,</a:t>
            </a:r>
          </a:p>
          <a:p>
            <a:pPr algn="ctr"/>
            <a:r>
              <a:rPr lang="fr-FR" sz="2400" dirty="0" err="1" smtClean="0"/>
              <a:t>Flickr</a:t>
            </a:r>
            <a:endParaRPr lang="fr-FR" sz="2400" dirty="0" smtClean="0"/>
          </a:p>
          <a:p>
            <a:pPr algn="ctr"/>
            <a:r>
              <a:rPr lang="fr-FR" sz="2400" dirty="0" smtClean="0"/>
              <a:t>Etc.</a:t>
            </a:r>
            <a:endParaRPr lang="fr-FR" sz="2400" dirty="0"/>
          </a:p>
        </p:txBody>
      </p:sp>
      <p:sp>
        <p:nvSpPr>
          <p:cNvPr id="53" name="Rectangle à coins arrondis 52"/>
          <p:cNvSpPr/>
          <p:nvPr/>
        </p:nvSpPr>
        <p:spPr>
          <a:xfrm>
            <a:off x="5494204" y="2564904"/>
            <a:ext cx="1670084" cy="228567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RESA :</a:t>
            </a:r>
          </a:p>
          <a:p>
            <a:pPr algn="ctr"/>
            <a:r>
              <a:rPr lang="fr-FR" sz="2400" dirty="0" err="1" smtClean="0"/>
              <a:t>Booking</a:t>
            </a:r>
            <a:endParaRPr lang="fr-FR" sz="2400" dirty="0" smtClean="0"/>
          </a:p>
          <a:p>
            <a:pPr algn="ctr"/>
            <a:r>
              <a:rPr lang="fr-FR" sz="2400" dirty="0" smtClean="0"/>
              <a:t>Expedia</a:t>
            </a:r>
          </a:p>
          <a:p>
            <a:pPr algn="ctr"/>
            <a:r>
              <a:rPr lang="fr-FR" sz="2400" dirty="0" err="1" smtClean="0"/>
              <a:t>Groupon</a:t>
            </a:r>
            <a:endParaRPr lang="fr-FR" sz="2400" dirty="0" smtClean="0"/>
          </a:p>
          <a:p>
            <a:pPr algn="ctr"/>
            <a:r>
              <a:rPr lang="fr-FR" sz="2400" dirty="0" smtClean="0"/>
              <a:t>Etc.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3272147" y="5013176"/>
            <a:ext cx="4019022" cy="57606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Tripadvisor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Dismoiou</a:t>
            </a:r>
            <a:r>
              <a:rPr lang="fr-FR" sz="2000" b="1" dirty="0" smtClean="0"/>
              <a:t>, sites d’avis…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287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6" grpId="0" animBg="1"/>
      <p:bldP spid="31" grpId="0" animBg="1"/>
      <p:bldP spid="35" grpId="0" animBg="1"/>
      <p:bldP spid="23" grpId="0" animBg="1"/>
      <p:bldP spid="47" grpId="0"/>
      <p:bldP spid="43" grpId="0" animBg="1"/>
      <p:bldP spid="77" grpId="0" animBg="1"/>
      <p:bldP spid="84" grpId="0" animBg="1"/>
      <p:bldP spid="49" grpId="0"/>
      <p:bldP spid="50" grpId="0" animBg="1"/>
      <p:bldP spid="3" grpId="0" animBg="1"/>
      <p:bldP spid="4" grpId="0" animBg="1"/>
      <p:bldP spid="5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99792" y="6278359"/>
            <a:ext cx="6408712" cy="46300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-36512" y="-27384"/>
            <a:ext cx="2371111" cy="68328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5400" dirty="0"/>
          </a:p>
        </p:txBody>
      </p:sp>
      <p:pic>
        <p:nvPicPr>
          <p:cNvPr id="1028" name="Picture 4" descr="C:\Documents and Settings\Jean-Luc\Local Settings\Temporary Internet Files\Content.IE5\Z4W4PDBQ\dglxasset[2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3410"/>
            <a:ext cx="824706" cy="9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Jean-Luc\Local Settings\Temporary Internet Files\Content.IE5\FZN7JKD1\dglxasset[1].a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7753"/>
            <a:ext cx="7366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Jean-Luc\Local Settings\Temporary Internet Files\Content.IE5\STIFSDUF\dglxasset[1].as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1304"/>
            <a:ext cx="924122" cy="9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Jean-Luc\Local Settings\Temporary Internet Files\Content.IE5\STIFSDUF\dglxasset[2].asp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806328" cy="6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Jean-Luc\Local Settings\Temporary Internet Files\Content.IE5\KPU74DQV\dglxasset[1].asp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941257" cy="9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-36513" y="-24482"/>
            <a:ext cx="2371111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4400" dirty="0" smtClean="0"/>
              <a:t>Demain</a:t>
            </a:r>
            <a:endParaRPr lang="fr-FR" dirty="0" smtClean="0"/>
          </a:p>
          <a:p>
            <a:pPr algn="ctr"/>
            <a:r>
              <a:rPr lang="fr-FR" dirty="0" smtClean="0"/>
              <a:t>Si on ne fait rien</a:t>
            </a:r>
            <a:endParaRPr lang="fr-FR" dirty="0"/>
          </a:p>
        </p:txBody>
      </p:sp>
      <p:sp>
        <p:nvSpPr>
          <p:cNvPr id="16" name="Pentagone 15"/>
          <p:cNvSpPr/>
          <p:nvPr/>
        </p:nvSpPr>
        <p:spPr>
          <a:xfrm>
            <a:off x="-36512" y="1286289"/>
            <a:ext cx="2431744" cy="541006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,,,,,,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Pentagone 30"/>
          <p:cNvSpPr/>
          <p:nvPr/>
        </p:nvSpPr>
        <p:spPr>
          <a:xfrm>
            <a:off x="-36511" y="3131447"/>
            <a:ext cx="2431744" cy="595107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Un OT ,,,,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Pentagone 34"/>
          <p:cNvSpPr/>
          <p:nvPr/>
        </p:nvSpPr>
        <p:spPr>
          <a:xfrm>
            <a:off x="-36511" y="5818822"/>
            <a:ext cx="2431744" cy="595107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,,,,,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Flèche vers le haut 76"/>
          <p:cNvSpPr/>
          <p:nvPr/>
        </p:nvSpPr>
        <p:spPr>
          <a:xfrm>
            <a:off x="8484623" y="4077072"/>
            <a:ext cx="200968" cy="2056816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244408" y="1845344"/>
            <a:ext cx="791568" cy="791568"/>
          </a:xfrm>
          <a:prstGeom prst="rect">
            <a:avLst/>
          </a:prstGeom>
        </p:spPr>
      </p:pic>
      <p:sp>
        <p:nvSpPr>
          <p:cNvPr id="51" name="Flèche vers le haut 50"/>
          <p:cNvSpPr/>
          <p:nvPr/>
        </p:nvSpPr>
        <p:spPr>
          <a:xfrm rot="1317001">
            <a:off x="2689645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vers le haut 51"/>
          <p:cNvSpPr/>
          <p:nvPr/>
        </p:nvSpPr>
        <p:spPr>
          <a:xfrm>
            <a:off x="3172257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vers le haut 52"/>
          <p:cNvSpPr/>
          <p:nvPr/>
        </p:nvSpPr>
        <p:spPr>
          <a:xfrm>
            <a:off x="3604305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lèche vers le haut 53"/>
          <p:cNvSpPr/>
          <p:nvPr/>
        </p:nvSpPr>
        <p:spPr>
          <a:xfrm>
            <a:off x="4036353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 vers le haut 54"/>
          <p:cNvSpPr/>
          <p:nvPr/>
        </p:nvSpPr>
        <p:spPr>
          <a:xfrm>
            <a:off x="4468401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vers le haut 55"/>
          <p:cNvSpPr/>
          <p:nvPr/>
        </p:nvSpPr>
        <p:spPr>
          <a:xfrm>
            <a:off x="4900449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 vers le haut 59"/>
          <p:cNvSpPr/>
          <p:nvPr/>
        </p:nvSpPr>
        <p:spPr>
          <a:xfrm>
            <a:off x="5332497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 vers le haut 63"/>
          <p:cNvSpPr/>
          <p:nvPr/>
        </p:nvSpPr>
        <p:spPr>
          <a:xfrm>
            <a:off x="5764545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vers le haut 64"/>
          <p:cNvSpPr/>
          <p:nvPr/>
        </p:nvSpPr>
        <p:spPr>
          <a:xfrm>
            <a:off x="6196593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lèche vers le haut 65"/>
          <p:cNvSpPr/>
          <p:nvPr/>
        </p:nvSpPr>
        <p:spPr>
          <a:xfrm>
            <a:off x="6628641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lèche vers le haut 66"/>
          <p:cNvSpPr/>
          <p:nvPr/>
        </p:nvSpPr>
        <p:spPr>
          <a:xfrm>
            <a:off x="7060689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lèche vers le haut 67"/>
          <p:cNvSpPr/>
          <p:nvPr/>
        </p:nvSpPr>
        <p:spPr>
          <a:xfrm>
            <a:off x="7492737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lèche vers le haut 68"/>
          <p:cNvSpPr/>
          <p:nvPr/>
        </p:nvSpPr>
        <p:spPr>
          <a:xfrm rot="19826941">
            <a:off x="7959245" y="5805264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lèche vers le haut 69"/>
          <p:cNvSpPr/>
          <p:nvPr/>
        </p:nvSpPr>
        <p:spPr>
          <a:xfrm rot="8657401">
            <a:off x="2699792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lèche vers le haut 70"/>
          <p:cNvSpPr/>
          <p:nvPr/>
        </p:nvSpPr>
        <p:spPr>
          <a:xfrm rot="10800000">
            <a:off x="3131840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lèche vers le haut 71"/>
          <p:cNvSpPr/>
          <p:nvPr/>
        </p:nvSpPr>
        <p:spPr>
          <a:xfrm rot="10800000">
            <a:off x="3563888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lèche vers le haut 72"/>
          <p:cNvSpPr/>
          <p:nvPr/>
        </p:nvSpPr>
        <p:spPr>
          <a:xfrm rot="10800000">
            <a:off x="3995936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lèche vers le haut 73"/>
          <p:cNvSpPr/>
          <p:nvPr/>
        </p:nvSpPr>
        <p:spPr>
          <a:xfrm rot="10800000">
            <a:off x="4427984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lèche vers le haut 74"/>
          <p:cNvSpPr/>
          <p:nvPr/>
        </p:nvSpPr>
        <p:spPr>
          <a:xfrm rot="10800000">
            <a:off x="4860032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lèche vers le haut 75"/>
          <p:cNvSpPr/>
          <p:nvPr/>
        </p:nvSpPr>
        <p:spPr>
          <a:xfrm rot="10800000">
            <a:off x="5292080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lèche vers le haut 77"/>
          <p:cNvSpPr/>
          <p:nvPr/>
        </p:nvSpPr>
        <p:spPr>
          <a:xfrm rot="10800000">
            <a:off x="5724128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lèche vers le haut 78"/>
          <p:cNvSpPr/>
          <p:nvPr/>
        </p:nvSpPr>
        <p:spPr>
          <a:xfrm rot="10800000">
            <a:off x="6156176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lèche vers le haut 79"/>
          <p:cNvSpPr/>
          <p:nvPr/>
        </p:nvSpPr>
        <p:spPr>
          <a:xfrm rot="10800000">
            <a:off x="6588224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lèche vers le haut 80"/>
          <p:cNvSpPr/>
          <p:nvPr/>
        </p:nvSpPr>
        <p:spPr>
          <a:xfrm rot="10800000">
            <a:off x="7020272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lèche vers le haut 81"/>
          <p:cNvSpPr/>
          <p:nvPr/>
        </p:nvSpPr>
        <p:spPr>
          <a:xfrm rot="10800000">
            <a:off x="7452320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lèche vers le haut 82"/>
          <p:cNvSpPr/>
          <p:nvPr/>
        </p:nvSpPr>
        <p:spPr>
          <a:xfrm rot="12708290">
            <a:off x="7884368" y="1268761"/>
            <a:ext cx="391631" cy="40693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lèche vers le haut 84"/>
          <p:cNvSpPr/>
          <p:nvPr/>
        </p:nvSpPr>
        <p:spPr>
          <a:xfrm rot="10800000">
            <a:off x="8460432" y="1268760"/>
            <a:ext cx="391631" cy="447623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>
            <a:off x="8172400" y="4653136"/>
            <a:ext cx="79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Fidélité  éternelle  de quelques touristes</a:t>
            </a:r>
            <a:endParaRPr lang="fr-FR" sz="1000" b="1" dirty="0"/>
          </a:p>
        </p:txBody>
      </p:sp>
      <p:sp>
        <p:nvSpPr>
          <p:cNvPr id="87" name="Rectangle à coins arrondis 86"/>
          <p:cNvSpPr/>
          <p:nvPr/>
        </p:nvSpPr>
        <p:spPr>
          <a:xfrm>
            <a:off x="3059832" y="1708099"/>
            <a:ext cx="4587972" cy="4025157"/>
          </a:xfrm>
          <a:prstGeom prst="roundRect">
            <a:avLst>
              <a:gd name="adj" fmla="val 3991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600" dirty="0"/>
          </a:p>
        </p:txBody>
      </p:sp>
      <p:sp>
        <p:nvSpPr>
          <p:cNvPr id="88" name="Rectangle à coins arrondis 87"/>
          <p:cNvSpPr/>
          <p:nvPr/>
        </p:nvSpPr>
        <p:spPr>
          <a:xfrm>
            <a:off x="3272147" y="1844824"/>
            <a:ext cx="4108165" cy="3693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Google</a:t>
            </a:r>
            <a:endParaRPr lang="fr-FR" sz="2800" b="1" dirty="0"/>
          </a:p>
        </p:txBody>
      </p:sp>
      <p:sp>
        <p:nvSpPr>
          <p:cNvPr id="89" name="Rectangle à coins arrondis 88"/>
          <p:cNvSpPr/>
          <p:nvPr/>
        </p:nvSpPr>
        <p:spPr>
          <a:xfrm>
            <a:off x="3405972" y="2583488"/>
            <a:ext cx="1670084" cy="22856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Facebook, </a:t>
            </a:r>
            <a:r>
              <a:rPr lang="fr-FR" sz="2400" dirty="0" err="1" smtClean="0"/>
              <a:t>Youtube</a:t>
            </a:r>
            <a:r>
              <a:rPr lang="fr-FR" sz="2400" dirty="0" smtClean="0"/>
              <a:t>,</a:t>
            </a:r>
          </a:p>
          <a:p>
            <a:pPr algn="ctr"/>
            <a:r>
              <a:rPr lang="fr-FR" sz="2400" dirty="0" err="1" smtClean="0"/>
              <a:t>Flickr</a:t>
            </a:r>
            <a:endParaRPr lang="fr-FR" sz="2400" dirty="0" smtClean="0"/>
          </a:p>
          <a:p>
            <a:pPr algn="ctr"/>
            <a:r>
              <a:rPr lang="fr-FR" sz="2400" dirty="0" smtClean="0"/>
              <a:t>Etc.</a:t>
            </a:r>
            <a:endParaRPr lang="fr-FR" sz="2400" dirty="0"/>
          </a:p>
        </p:txBody>
      </p:sp>
      <p:sp>
        <p:nvSpPr>
          <p:cNvPr id="91" name="Rectangle à coins arrondis 90"/>
          <p:cNvSpPr/>
          <p:nvPr/>
        </p:nvSpPr>
        <p:spPr>
          <a:xfrm>
            <a:off x="5494204" y="2564904"/>
            <a:ext cx="1670084" cy="228567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RESA :</a:t>
            </a:r>
          </a:p>
          <a:p>
            <a:pPr algn="ctr"/>
            <a:r>
              <a:rPr lang="fr-FR" sz="2400" dirty="0" err="1" smtClean="0"/>
              <a:t>Booking</a:t>
            </a:r>
            <a:endParaRPr lang="fr-FR" sz="2400" dirty="0" smtClean="0"/>
          </a:p>
          <a:p>
            <a:pPr algn="ctr"/>
            <a:r>
              <a:rPr lang="fr-FR" sz="2400" dirty="0" smtClean="0"/>
              <a:t>Expedia</a:t>
            </a:r>
          </a:p>
          <a:p>
            <a:pPr algn="ctr"/>
            <a:r>
              <a:rPr lang="fr-FR" sz="2400" dirty="0" err="1" smtClean="0"/>
              <a:t>Groupon</a:t>
            </a:r>
            <a:endParaRPr lang="fr-FR" sz="2400" dirty="0" smtClean="0"/>
          </a:p>
          <a:p>
            <a:pPr algn="ctr"/>
            <a:r>
              <a:rPr lang="fr-FR" sz="2400" dirty="0" smtClean="0"/>
              <a:t>Etc.</a:t>
            </a:r>
            <a:endParaRPr lang="fr-FR" sz="2400" dirty="0"/>
          </a:p>
        </p:txBody>
      </p:sp>
      <p:sp>
        <p:nvSpPr>
          <p:cNvPr id="92" name="Rectangle 91"/>
          <p:cNvSpPr/>
          <p:nvPr/>
        </p:nvSpPr>
        <p:spPr>
          <a:xfrm>
            <a:off x="3272147" y="5013176"/>
            <a:ext cx="4019022" cy="64807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Tripadvisor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Dismoiou</a:t>
            </a:r>
            <a:r>
              <a:rPr lang="fr-FR" sz="2000" b="1" dirty="0" smtClean="0"/>
              <a:t>, sites d’avis…</a:t>
            </a:r>
            <a:endParaRPr lang="fr-FR" sz="2000" b="1" dirty="0"/>
          </a:p>
        </p:txBody>
      </p:sp>
      <p:sp>
        <p:nvSpPr>
          <p:cNvPr id="93" name="Rectangle à coins arrondis 92"/>
          <p:cNvSpPr/>
          <p:nvPr/>
        </p:nvSpPr>
        <p:spPr>
          <a:xfrm>
            <a:off x="7812360" y="2780928"/>
            <a:ext cx="1343702" cy="12756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Office de tourisme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024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35" grpId="0" animBg="1"/>
      <p:bldP spid="7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4" grpId="0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-36512" y="4464496"/>
            <a:ext cx="914400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à coins arrondis 62"/>
          <p:cNvSpPr/>
          <p:nvPr/>
        </p:nvSpPr>
        <p:spPr>
          <a:xfrm>
            <a:off x="2699792" y="1708099"/>
            <a:ext cx="4170884" cy="4025157"/>
          </a:xfrm>
          <a:prstGeom prst="roundRect">
            <a:avLst>
              <a:gd name="adj" fmla="val 3991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99792" y="6278359"/>
            <a:ext cx="6408712" cy="46300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-36512" y="-27384"/>
            <a:ext cx="2371111" cy="68328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5400" dirty="0"/>
          </a:p>
        </p:txBody>
      </p:sp>
      <p:pic>
        <p:nvPicPr>
          <p:cNvPr id="1028" name="Picture 4" descr="C:\Documents and Settings\Jean-Luc\Local Settings\Temporary Internet Files\Content.IE5\Z4W4PDBQ\dglxasset[2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25698" y="238864"/>
            <a:ext cx="824706" cy="9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Jean-Luc\Local Settings\Temporary Internet Files\Content.IE5\FZN7JKD1\dglxasset[1].a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7753"/>
            <a:ext cx="7366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Jean-Luc\Local Settings\Temporary Internet Files\Content.IE5\STIFSDUF\dglxasset[1].as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1304"/>
            <a:ext cx="924122" cy="9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Jean-Luc\Local Settings\Temporary Internet Files\Content.IE5\STIFSDUF\dglxasset[2].asp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806328" cy="6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Jean-Luc\Local Settings\Temporary Internet Files\Content.IE5\KPU74DQV\dglxasset[1].asp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941257" cy="9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-36513" y="-24482"/>
            <a:ext cx="2371111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4400" dirty="0" smtClean="0"/>
              <a:t>Demain</a:t>
            </a:r>
            <a:endParaRPr lang="fr-FR" dirty="0" smtClean="0"/>
          </a:p>
          <a:p>
            <a:pPr algn="ctr"/>
            <a:r>
              <a:rPr lang="fr-FR" dirty="0" smtClean="0"/>
              <a:t>En bougeant</a:t>
            </a:r>
            <a:endParaRPr lang="fr-FR" dirty="0"/>
          </a:p>
        </p:txBody>
      </p:sp>
      <p:sp>
        <p:nvSpPr>
          <p:cNvPr id="16" name="Pentagone 15"/>
          <p:cNvSpPr/>
          <p:nvPr/>
        </p:nvSpPr>
        <p:spPr>
          <a:xfrm>
            <a:off x="-36512" y="1286289"/>
            <a:ext cx="2674918" cy="541006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Des prestataires demandeurs de services nouveaux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Pentagone 30"/>
          <p:cNvSpPr/>
          <p:nvPr/>
        </p:nvSpPr>
        <p:spPr>
          <a:xfrm>
            <a:off x="-36511" y="3131447"/>
            <a:ext cx="2674918" cy="729601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Un Office de Tourisme dans une logique de marketing de services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Pentagone 34"/>
          <p:cNvSpPr/>
          <p:nvPr/>
        </p:nvSpPr>
        <p:spPr>
          <a:xfrm>
            <a:off x="0" y="5818822"/>
            <a:ext cx="2674918" cy="595107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Des usagers en demande d’infos qualifiées &amp; d’accompagnement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3145615" y="2227891"/>
            <a:ext cx="3586625" cy="625045"/>
          </a:xfrm>
          <a:prstGeom prst="roundRect">
            <a:avLst>
              <a:gd name="adj" fmla="val 9434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Accompagnement numérique, partenariat, pilotage d’actions collectives</a:t>
            </a:r>
          </a:p>
        </p:txBody>
      </p:sp>
      <p:sp>
        <p:nvSpPr>
          <p:cNvPr id="51" name="Flèche vers le haut 50"/>
          <p:cNvSpPr/>
          <p:nvPr/>
        </p:nvSpPr>
        <p:spPr>
          <a:xfrm>
            <a:off x="2776720" y="580526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vers le haut 51"/>
          <p:cNvSpPr/>
          <p:nvPr/>
        </p:nvSpPr>
        <p:spPr>
          <a:xfrm rot="10800000">
            <a:off x="3208768" y="580526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vers le haut 52"/>
          <p:cNvSpPr/>
          <p:nvPr/>
        </p:nvSpPr>
        <p:spPr>
          <a:xfrm>
            <a:off x="3640816" y="580526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lèche vers le haut 53"/>
          <p:cNvSpPr/>
          <p:nvPr/>
        </p:nvSpPr>
        <p:spPr>
          <a:xfrm rot="10800000">
            <a:off x="4072864" y="580526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 vers le haut 54"/>
          <p:cNvSpPr/>
          <p:nvPr/>
        </p:nvSpPr>
        <p:spPr>
          <a:xfrm>
            <a:off x="4468401" y="580526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vers le haut 55"/>
          <p:cNvSpPr/>
          <p:nvPr/>
        </p:nvSpPr>
        <p:spPr>
          <a:xfrm rot="10800000">
            <a:off x="4900449" y="580526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lèche vers le haut 59"/>
          <p:cNvSpPr/>
          <p:nvPr/>
        </p:nvSpPr>
        <p:spPr>
          <a:xfrm>
            <a:off x="5332497" y="580526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 vers le haut 63"/>
          <p:cNvSpPr/>
          <p:nvPr/>
        </p:nvSpPr>
        <p:spPr>
          <a:xfrm rot="10800000">
            <a:off x="5764545" y="580526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vers le haut 64"/>
          <p:cNvSpPr/>
          <p:nvPr/>
        </p:nvSpPr>
        <p:spPr>
          <a:xfrm>
            <a:off x="6196593" y="580526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lèche vers le haut 68"/>
          <p:cNvSpPr/>
          <p:nvPr/>
        </p:nvSpPr>
        <p:spPr>
          <a:xfrm>
            <a:off x="7780769" y="5805264"/>
            <a:ext cx="391631" cy="40693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 vers le haut 83"/>
          <p:cNvSpPr/>
          <p:nvPr/>
        </p:nvSpPr>
        <p:spPr>
          <a:xfrm>
            <a:off x="8572857" y="5805264"/>
            <a:ext cx="391631" cy="40693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vers le haut 85"/>
          <p:cNvSpPr/>
          <p:nvPr/>
        </p:nvSpPr>
        <p:spPr>
          <a:xfrm>
            <a:off x="8172400" y="5805264"/>
            <a:ext cx="391631" cy="40693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lèche vers le haut 86"/>
          <p:cNvSpPr/>
          <p:nvPr/>
        </p:nvSpPr>
        <p:spPr>
          <a:xfrm>
            <a:off x="7380312" y="5805264"/>
            <a:ext cx="391631" cy="40693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lèche vers le haut 87"/>
          <p:cNvSpPr/>
          <p:nvPr/>
        </p:nvSpPr>
        <p:spPr>
          <a:xfrm rot="10800000">
            <a:off x="2740209" y="112474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lèche vers le haut 88"/>
          <p:cNvSpPr/>
          <p:nvPr/>
        </p:nvSpPr>
        <p:spPr>
          <a:xfrm>
            <a:off x="3172257" y="112474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lèche vers le haut 90"/>
          <p:cNvSpPr/>
          <p:nvPr/>
        </p:nvSpPr>
        <p:spPr>
          <a:xfrm rot="10800000">
            <a:off x="3604305" y="112474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lèche vers le haut 91"/>
          <p:cNvSpPr/>
          <p:nvPr/>
        </p:nvSpPr>
        <p:spPr>
          <a:xfrm>
            <a:off x="4036353" y="112474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lèche vers le haut 92"/>
          <p:cNvSpPr/>
          <p:nvPr/>
        </p:nvSpPr>
        <p:spPr>
          <a:xfrm rot="10800000">
            <a:off x="4468401" y="112474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lèche vers le haut 93"/>
          <p:cNvSpPr/>
          <p:nvPr/>
        </p:nvSpPr>
        <p:spPr>
          <a:xfrm>
            <a:off x="4900449" y="112474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Flèche vers le haut 94"/>
          <p:cNvSpPr/>
          <p:nvPr/>
        </p:nvSpPr>
        <p:spPr>
          <a:xfrm rot="10800000">
            <a:off x="5332497" y="112474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lèche vers le haut 95"/>
          <p:cNvSpPr/>
          <p:nvPr/>
        </p:nvSpPr>
        <p:spPr>
          <a:xfrm>
            <a:off x="5764545" y="112474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Flèche vers le haut 96"/>
          <p:cNvSpPr/>
          <p:nvPr/>
        </p:nvSpPr>
        <p:spPr>
          <a:xfrm rot="10800000">
            <a:off x="6196593" y="1124744"/>
            <a:ext cx="391631" cy="406930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lèche vers le haut 97"/>
          <p:cNvSpPr/>
          <p:nvPr/>
        </p:nvSpPr>
        <p:spPr>
          <a:xfrm>
            <a:off x="4468401" y="1772816"/>
            <a:ext cx="391631" cy="406930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Flèche vers le haut 98"/>
          <p:cNvSpPr/>
          <p:nvPr/>
        </p:nvSpPr>
        <p:spPr>
          <a:xfrm rot="10800000">
            <a:off x="7812360" y="1124744"/>
            <a:ext cx="391631" cy="40693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lèche vers le haut 99"/>
          <p:cNvSpPr/>
          <p:nvPr/>
        </p:nvSpPr>
        <p:spPr>
          <a:xfrm rot="10800000">
            <a:off x="8604448" y="1124744"/>
            <a:ext cx="391631" cy="40693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Flèche vers le haut 100"/>
          <p:cNvSpPr/>
          <p:nvPr/>
        </p:nvSpPr>
        <p:spPr>
          <a:xfrm rot="10800000">
            <a:off x="8172400" y="1124744"/>
            <a:ext cx="391631" cy="40693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Flèche vers le haut 101"/>
          <p:cNvSpPr/>
          <p:nvPr/>
        </p:nvSpPr>
        <p:spPr>
          <a:xfrm rot="10800000">
            <a:off x="7411903" y="1124744"/>
            <a:ext cx="391631" cy="406930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à coins arrondis 104"/>
          <p:cNvSpPr/>
          <p:nvPr/>
        </p:nvSpPr>
        <p:spPr>
          <a:xfrm>
            <a:off x="3131840" y="4581128"/>
            <a:ext cx="3586625" cy="697053"/>
          </a:xfrm>
          <a:prstGeom prst="roundRect">
            <a:avLst>
              <a:gd name="adj" fmla="val 9434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Information officielle, Proximité, Qualité, Accompagnement personnalisé des clients locaux, touristes, </a:t>
            </a:r>
            <a:r>
              <a:rPr lang="fr-FR" sz="1400" dirty="0" err="1" smtClean="0">
                <a:solidFill>
                  <a:schemeClr val="accent5">
                    <a:lumMod val="75000"/>
                  </a:schemeClr>
                </a:solidFill>
              </a:rPr>
              <a:t>néorésidents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1" y="3068960"/>
            <a:ext cx="1838259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OFFICE </a:t>
            </a:r>
            <a:r>
              <a:rPr lang="fr-FR" b="1" dirty="0" smtClean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TOURISME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 DU </a:t>
            </a:r>
            <a:r>
              <a:rPr lang="fr-FR" b="1" dirty="0">
                <a:solidFill>
                  <a:schemeClr val="bg1"/>
                </a:solidFill>
              </a:rPr>
              <a:t>FUTUR</a:t>
            </a:r>
          </a:p>
        </p:txBody>
      </p:sp>
      <p:sp>
        <p:nvSpPr>
          <p:cNvPr id="106" name="Flèche vers le haut 105"/>
          <p:cNvSpPr/>
          <p:nvPr/>
        </p:nvSpPr>
        <p:spPr>
          <a:xfrm rot="10800000">
            <a:off x="4468401" y="5288225"/>
            <a:ext cx="391631" cy="406930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Flèche vers le haut 107"/>
          <p:cNvSpPr/>
          <p:nvPr/>
        </p:nvSpPr>
        <p:spPr>
          <a:xfrm rot="5400000">
            <a:off x="7125047" y="3381405"/>
            <a:ext cx="391631" cy="406930"/>
          </a:xfrm>
          <a:prstGeom prst="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à coins arrondis 106"/>
          <p:cNvSpPr/>
          <p:nvPr/>
        </p:nvSpPr>
        <p:spPr>
          <a:xfrm>
            <a:off x="4663074" y="3284984"/>
            <a:ext cx="2573222" cy="625045"/>
          </a:xfrm>
          <a:prstGeom prst="roundRect">
            <a:avLst>
              <a:gd name="adj" fmla="val 9434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Présence de la destination </a:t>
            </a:r>
            <a:endParaRPr lang="fr-F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&amp; des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prestataires </a:t>
            </a: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sur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le web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7411903" y="1772816"/>
            <a:ext cx="1552585" cy="203375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Google, </a:t>
            </a:r>
          </a:p>
          <a:p>
            <a:pPr algn="ctr"/>
            <a:r>
              <a:rPr lang="fr-FR" sz="2000" b="1" dirty="0" err="1" smtClean="0"/>
              <a:t>Youtube</a:t>
            </a:r>
            <a:endParaRPr lang="fr-FR" sz="2000" b="1" dirty="0" smtClean="0"/>
          </a:p>
          <a:p>
            <a:pPr algn="ctr"/>
            <a:r>
              <a:rPr lang="fr-FR" sz="2000" b="1" dirty="0" err="1" smtClean="0"/>
              <a:t>Flickr</a:t>
            </a:r>
            <a:endParaRPr lang="fr-FR" sz="2000" b="1" dirty="0" smtClean="0"/>
          </a:p>
          <a:p>
            <a:pPr algn="ctr"/>
            <a:r>
              <a:rPr lang="fr-FR" sz="2000" b="1" dirty="0" err="1" smtClean="0"/>
              <a:t>Dismoiou</a:t>
            </a:r>
            <a:endParaRPr lang="fr-FR" sz="2000" b="1" dirty="0"/>
          </a:p>
        </p:txBody>
      </p:sp>
      <p:sp>
        <p:nvSpPr>
          <p:cNvPr id="67" name="Rectangle à coins arrondis 66"/>
          <p:cNvSpPr/>
          <p:nvPr/>
        </p:nvSpPr>
        <p:spPr>
          <a:xfrm>
            <a:off x="7411903" y="3910029"/>
            <a:ext cx="1552585" cy="1751219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/>
              <a:t>Booking</a:t>
            </a:r>
            <a:r>
              <a:rPr lang="fr-FR" sz="2000" b="1" dirty="0" smtClean="0"/>
              <a:t>,</a:t>
            </a:r>
          </a:p>
          <a:p>
            <a:pPr algn="ctr"/>
            <a:r>
              <a:rPr lang="fr-FR" sz="2000" b="1" dirty="0" err="1" smtClean="0"/>
              <a:t>Groupon</a:t>
            </a:r>
            <a:r>
              <a:rPr lang="fr-FR" sz="2000" b="1" dirty="0" smtClean="0"/>
              <a:t>,</a:t>
            </a:r>
          </a:p>
          <a:p>
            <a:pPr algn="ctr"/>
            <a:r>
              <a:rPr lang="fr-FR" sz="2000" b="1" dirty="0"/>
              <a:t>E</a:t>
            </a:r>
            <a:r>
              <a:rPr lang="fr-FR" sz="2000" b="1" dirty="0" smtClean="0"/>
              <a:t>xpedia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8211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6" grpId="0" animBg="1"/>
      <p:bldP spid="31" grpId="0" animBg="1"/>
      <p:bldP spid="35" grpId="0" animBg="1"/>
      <p:bldP spid="3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4" grpId="0" animBg="1"/>
      <p:bldP spid="65" grpId="0" animBg="1"/>
      <p:bldP spid="69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5" grpId="0" animBg="1"/>
      <p:bldP spid="4" grpId="0" animBg="1"/>
      <p:bldP spid="106" grpId="0" animBg="1"/>
      <p:bldP spid="108" grpId="0" animBg="1"/>
      <p:bldP spid="107" grpId="0" animBg="1"/>
      <p:bldP spid="2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0" y="0"/>
            <a:ext cx="320384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251520" y="332656"/>
            <a:ext cx="2195545" cy="369332"/>
            <a:chOff x="467544" y="332656"/>
            <a:chExt cx="2195545" cy="369332"/>
          </a:xfrm>
        </p:grpSpPr>
        <p:sp>
          <p:nvSpPr>
            <p:cNvPr id="12" name="Ellipse 11"/>
            <p:cNvSpPr/>
            <p:nvPr/>
          </p:nvSpPr>
          <p:spPr>
            <a:xfrm>
              <a:off x="467544" y="332656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1</a:t>
              </a:r>
              <a:endParaRPr lang="fr-FR" sz="24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971600" y="332656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Défi  Numérique</a:t>
              </a:r>
              <a:endParaRPr lang="fr-FR" dirty="0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251520" y="764704"/>
            <a:ext cx="2520280" cy="646331"/>
            <a:chOff x="251520" y="764704"/>
            <a:chExt cx="3101242" cy="646331"/>
          </a:xfrm>
        </p:grpSpPr>
        <p:sp>
          <p:nvSpPr>
            <p:cNvPr id="14" name="Ellipse 13"/>
            <p:cNvSpPr/>
            <p:nvPr/>
          </p:nvSpPr>
          <p:spPr>
            <a:xfrm>
              <a:off x="251520" y="83671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2</a:t>
              </a:r>
              <a:endParaRPr lang="fr-FR" sz="24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55576" y="764704"/>
              <a:ext cx="25971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Défi de la Mise en Réseau</a:t>
              </a:r>
            </a:p>
            <a:p>
              <a:r>
                <a:rPr lang="fr-FR" dirty="0" smtClean="0"/>
                <a:t>des Acteurs</a:t>
              </a:r>
              <a:endParaRPr lang="fr-FR" dirty="0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251520" y="1412776"/>
            <a:ext cx="2664296" cy="923330"/>
            <a:chOff x="251520" y="1412776"/>
            <a:chExt cx="3101242" cy="923330"/>
          </a:xfrm>
        </p:grpSpPr>
        <p:sp>
          <p:nvSpPr>
            <p:cNvPr id="15" name="Ellipse 14"/>
            <p:cNvSpPr/>
            <p:nvPr/>
          </p:nvSpPr>
          <p:spPr>
            <a:xfrm>
              <a:off x="251520" y="155679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3</a:t>
              </a:r>
              <a:endParaRPr lang="fr-FR" sz="24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55576" y="1412776"/>
              <a:ext cx="25971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Défi de la qualité et du Développement Durable</a:t>
              </a:r>
              <a:endParaRPr lang="fr-FR" dirty="0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251520" y="2348880"/>
            <a:ext cx="3101242" cy="646331"/>
            <a:chOff x="251520" y="1412776"/>
            <a:chExt cx="3101242" cy="646331"/>
          </a:xfrm>
        </p:grpSpPr>
        <p:sp>
          <p:nvSpPr>
            <p:cNvPr id="56" name="Ellipse 55"/>
            <p:cNvSpPr/>
            <p:nvPr/>
          </p:nvSpPr>
          <p:spPr>
            <a:xfrm>
              <a:off x="251520" y="155679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4</a:t>
              </a:r>
              <a:endParaRPr lang="fr-FR" sz="2400" b="1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755576" y="1412776"/>
              <a:ext cx="2597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Défi des Ressources Internes</a:t>
              </a:r>
              <a:endParaRPr lang="fr-FR" dirty="0"/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6660232" y="0"/>
            <a:ext cx="10963640" cy="1544598"/>
            <a:chOff x="3563888" y="260648"/>
            <a:chExt cx="10963640" cy="1544598"/>
          </a:xfrm>
        </p:grpSpPr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3563888" y="260648"/>
              <a:ext cx="10963640" cy="792088"/>
            </a:xfrm>
            <a:prstGeom prst="rect">
              <a:avLst/>
            </a:prstGeom>
          </p:spPr>
        </p:pic>
        <p:sp>
          <p:nvSpPr>
            <p:cNvPr id="93" name="ZoneTexte 92"/>
            <p:cNvSpPr txBox="1"/>
            <p:nvPr/>
          </p:nvSpPr>
          <p:spPr>
            <a:xfrm>
              <a:off x="3757285" y="1097360"/>
              <a:ext cx="22903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Touristes </a:t>
              </a:r>
            </a:p>
            <a:p>
              <a:r>
                <a:rPr lang="fr-FR" sz="2000" b="1" dirty="0" smtClean="0"/>
                <a:t>Populations Locales</a:t>
              </a:r>
              <a:endParaRPr lang="fr-FR" sz="2000" b="1" dirty="0"/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6839745" y="2420888"/>
            <a:ext cx="2304255" cy="1860014"/>
            <a:chOff x="3131840" y="2420888"/>
            <a:chExt cx="2304255" cy="1860014"/>
          </a:xfrm>
        </p:grpSpPr>
        <p:grpSp>
          <p:nvGrpSpPr>
            <p:cNvPr id="89" name="Groupe 88"/>
            <p:cNvGrpSpPr/>
            <p:nvPr/>
          </p:nvGrpSpPr>
          <p:grpSpPr>
            <a:xfrm>
              <a:off x="3275856" y="2420888"/>
              <a:ext cx="1672704" cy="1132013"/>
              <a:chOff x="2843808" y="87753"/>
              <a:chExt cx="1672704" cy="1132013"/>
            </a:xfrm>
          </p:grpSpPr>
          <p:pic>
            <p:nvPicPr>
              <p:cNvPr id="84" name="Picture 4" descr="C:\Documents and Settings\Jean-Luc\Local Settings\Temporary Internet Files\Content.IE5\Z4W4PDBQ\dglxasset[2].aspx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808" y="303777"/>
                <a:ext cx="824706" cy="915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5" descr="C:\Documents and Settings\Jean-Luc\Local Settings\Temporary Internet Files\Content.IE5\FZN7JKD1\dglxasset[1].aspx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87753"/>
                <a:ext cx="736600" cy="909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4" name="ZoneTexte 93"/>
            <p:cNvSpPr txBox="1"/>
            <p:nvPr/>
          </p:nvSpPr>
          <p:spPr>
            <a:xfrm>
              <a:off x="3131840" y="3573016"/>
              <a:ext cx="23042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Acteurs Touristiques</a:t>
              </a:r>
            </a:p>
            <a:p>
              <a:r>
                <a:rPr lang="fr-FR" sz="2000" b="1" dirty="0" smtClean="0"/>
                <a:t>et Prestataires</a:t>
              </a:r>
              <a:endParaRPr lang="fr-FR" sz="2000" b="1" dirty="0"/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7020272" y="4725144"/>
            <a:ext cx="1729961" cy="2132856"/>
            <a:chOff x="6876256" y="4725144"/>
            <a:chExt cx="1729961" cy="2132856"/>
          </a:xfrm>
        </p:grpSpPr>
        <p:pic>
          <p:nvPicPr>
            <p:cNvPr id="90" name="Image 89" descr="fotolia_5408257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2280" y="4725144"/>
              <a:ext cx="1320267" cy="1368152"/>
            </a:xfrm>
            <a:prstGeom prst="rect">
              <a:avLst/>
            </a:prstGeom>
          </p:spPr>
        </p:pic>
        <p:sp>
          <p:nvSpPr>
            <p:cNvPr id="95" name="ZoneTexte 94"/>
            <p:cNvSpPr txBox="1"/>
            <p:nvPr/>
          </p:nvSpPr>
          <p:spPr>
            <a:xfrm>
              <a:off x="6876256" y="6150114"/>
              <a:ext cx="1729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Elus Locaux </a:t>
              </a:r>
            </a:p>
            <a:p>
              <a:r>
                <a:rPr lang="fr-FR" sz="2000" b="1" dirty="0" smtClean="0"/>
                <a:t>et Collectivités</a:t>
              </a:r>
              <a:endParaRPr lang="fr-FR" sz="2000" b="1" dirty="0"/>
            </a:p>
          </p:txBody>
        </p:sp>
      </p:grpSp>
      <p:grpSp>
        <p:nvGrpSpPr>
          <p:cNvPr id="99" name="Groupe 23"/>
          <p:cNvGrpSpPr/>
          <p:nvPr/>
        </p:nvGrpSpPr>
        <p:grpSpPr>
          <a:xfrm>
            <a:off x="3275856" y="332656"/>
            <a:ext cx="3456384" cy="1693352"/>
            <a:chOff x="1634674" y="2636912"/>
            <a:chExt cx="3816424" cy="1693352"/>
          </a:xfrm>
        </p:grpSpPr>
        <p:sp>
          <p:nvSpPr>
            <p:cNvPr id="100" name="ZoneTexte 99"/>
            <p:cNvSpPr txBox="1"/>
            <p:nvPr/>
          </p:nvSpPr>
          <p:spPr>
            <a:xfrm>
              <a:off x="1634674" y="2852936"/>
              <a:ext cx="3816424" cy="14773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Stratégie numérique</a:t>
              </a:r>
              <a:r>
                <a:rPr lang="fr-FR" dirty="0" smtClean="0"/>
                <a:t>: Fournir </a:t>
              </a:r>
              <a:r>
                <a:rPr lang="fr-FR" b="1" dirty="0" smtClean="0"/>
                <a:t>l’information </a:t>
              </a:r>
              <a:r>
                <a:rPr lang="fr-FR" dirty="0" smtClean="0"/>
                <a:t>nécessaire à la préparation du voyage – Mettre les outils numériques au service de </a:t>
              </a:r>
              <a:r>
                <a:rPr lang="fr-FR" b="1" dirty="0" smtClean="0"/>
                <a:t>l’accueil</a:t>
              </a:r>
              <a:endParaRPr lang="fr-FR" b="1" dirty="0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3635896" y="263691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1</a:t>
              </a:r>
              <a:endParaRPr lang="fr-FR" sz="2400" b="1" dirty="0"/>
            </a:p>
          </p:txBody>
        </p:sp>
      </p:grpSp>
      <p:grpSp>
        <p:nvGrpSpPr>
          <p:cNvPr id="102" name="Groupe 25"/>
          <p:cNvGrpSpPr/>
          <p:nvPr/>
        </p:nvGrpSpPr>
        <p:grpSpPr>
          <a:xfrm>
            <a:off x="3275856" y="2564904"/>
            <a:ext cx="3240360" cy="1211362"/>
            <a:chOff x="1691680" y="4941168"/>
            <a:chExt cx="3240360" cy="1211362"/>
          </a:xfrm>
        </p:grpSpPr>
        <p:sp>
          <p:nvSpPr>
            <p:cNvPr id="103" name="ZoneTexte 102"/>
            <p:cNvSpPr txBox="1"/>
            <p:nvPr/>
          </p:nvSpPr>
          <p:spPr>
            <a:xfrm>
              <a:off x="1691680" y="5229200"/>
              <a:ext cx="3240360" cy="9233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Accompagner les prestataires </a:t>
              </a:r>
              <a:r>
                <a:rPr lang="fr-FR" dirty="0" smtClean="0"/>
                <a:t>par des formations aux nouveaux outils du numériques </a:t>
              </a:r>
              <a:endParaRPr lang="fr-FR" dirty="0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3275856" y="4941168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1</a:t>
              </a:r>
              <a:endParaRPr lang="fr-FR" sz="2400" b="1" dirty="0"/>
            </a:p>
          </p:txBody>
        </p:sp>
      </p:grpSp>
      <p:grpSp>
        <p:nvGrpSpPr>
          <p:cNvPr id="105" name="Groupe 24"/>
          <p:cNvGrpSpPr/>
          <p:nvPr/>
        </p:nvGrpSpPr>
        <p:grpSpPr>
          <a:xfrm>
            <a:off x="3203848" y="5013176"/>
            <a:ext cx="3204863" cy="908720"/>
            <a:chOff x="1403648" y="7677472"/>
            <a:chExt cx="3204863" cy="908720"/>
          </a:xfrm>
        </p:grpSpPr>
        <p:sp>
          <p:nvSpPr>
            <p:cNvPr id="106" name="ZoneTexte 105"/>
            <p:cNvSpPr txBox="1"/>
            <p:nvPr/>
          </p:nvSpPr>
          <p:spPr>
            <a:xfrm>
              <a:off x="1403648" y="7939861"/>
              <a:ext cx="3204863" cy="6463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Promouvoir le territoire </a:t>
              </a:r>
              <a:r>
                <a:rPr lang="fr-FR" dirty="0" smtClean="0"/>
                <a:t>et ses actions sur de nouveaux supports </a:t>
              </a:r>
              <a:endParaRPr lang="fr-FR" dirty="0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3059832" y="767747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1</a:t>
              </a:r>
              <a:endParaRPr lang="fr-FR" sz="2400" b="1" dirty="0"/>
            </a:p>
          </p:txBody>
        </p:sp>
      </p:grpSp>
      <p:grpSp>
        <p:nvGrpSpPr>
          <p:cNvPr id="80" name="Groupe 23"/>
          <p:cNvGrpSpPr/>
          <p:nvPr/>
        </p:nvGrpSpPr>
        <p:grpSpPr>
          <a:xfrm>
            <a:off x="3275856" y="332656"/>
            <a:ext cx="3528391" cy="1488361"/>
            <a:chOff x="1475656" y="2564904"/>
            <a:chExt cx="3528391" cy="1488361"/>
          </a:xfrm>
        </p:grpSpPr>
        <p:sp>
          <p:nvSpPr>
            <p:cNvPr id="82" name="ZoneTexte 81"/>
            <p:cNvSpPr txBox="1"/>
            <p:nvPr/>
          </p:nvSpPr>
          <p:spPr>
            <a:xfrm>
              <a:off x="1475656" y="2852936"/>
              <a:ext cx="3528391" cy="12003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L’OT dispose </a:t>
              </a:r>
              <a:r>
                <a:rPr lang="fr-FR" b="1" dirty="0" smtClean="0"/>
                <a:t>d’une information complète et de qualité</a:t>
              </a:r>
              <a:r>
                <a:rPr lang="fr-FR" dirty="0" smtClean="0"/>
                <a:t> grâce à une bonne connaissance des acteurs du territoire</a:t>
              </a:r>
              <a:endParaRPr lang="fr-FR" dirty="0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3275856" y="2564904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2</a:t>
              </a:r>
            </a:p>
          </p:txBody>
        </p:sp>
      </p:grpSp>
      <p:grpSp>
        <p:nvGrpSpPr>
          <p:cNvPr id="146" name="Groupe 25"/>
          <p:cNvGrpSpPr/>
          <p:nvPr/>
        </p:nvGrpSpPr>
        <p:grpSpPr>
          <a:xfrm>
            <a:off x="3275856" y="2564904"/>
            <a:ext cx="3240360" cy="1211362"/>
            <a:chOff x="2339752" y="5013176"/>
            <a:chExt cx="3240360" cy="1211362"/>
          </a:xfrm>
        </p:grpSpPr>
        <p:sp>
          <p:nvSpPr>
            <p:cNvPr id="147" name="ZoneTexte 146"/>
            <p:cNvSpPr txBox="1"/>
            <p:nvPr/>
          </p:nvSpPr>
          <p:spPr>
            <a:xfrm>
              <a:off x="2339752" y="5301208"/>
              <a:ext cx="3240360" cy="9233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L’OT devient un centre </a:t>
              </a:r>
              <a:r>
                <a:rPr lang="fr-FR" b="1" dirty="0" smtClean="0"/>
                <a:t>de service « marketing » </a:t>
              </a:r>
              <a:r>
                <a:rPr lang="fr-FR" dirty="0" smtClean="0"/>
                <a:t>et </a:t>
              </a:r>
              <a:r>
                <a:rPr lang="fr-FR" b="1" dirty="0" smtClean="0"/>
                <a:t>un soutien aux actions collectives</a:t>
              </a:r>
              <a:r>
                <a:rPr lang="fr-FR" dirty="0" smtClean="0"/>
                <a:t> des acteurs</a:t>
              </a:r>
              <a:endParaRPr lang="fr-FR" dirty="0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3923928" y="5013176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2</a:t>
              </a:r>
            </a:p>
          </p:txBody>
        </p:sp>
      </p:grpSp>
      <p:grpSp>
        <p:nvGrpSpPr>
          <p:cNvPr id="149" name="Groupe 24"/>
          <p:cNvGrpSpPr/>
          <p:nvPr/>
        </p:nvGrpSpPr>
        <p:grpSpPr>
          <a:xfrm>
            <a:off x="3275856" y="4941168"/>
            <a:ext cx="3672408" cy="1185719"/>
            <a:chOff x="1475656" y="7677472"/>
            <a:chExt cx="3672408" cy="1185719"/>
          </a:xfrm>
        </p:grpSpPr>
        <p:sp>
          <p:nvSpPr>
            <p:cNvPr id="150" name="ZoneTexte 149"/>
            <p:cNvSpPr txBox="1"/>
            <p:nvPr/>
          </p:nvSpPr>
          <p:spPr>
            <a:xfrm>
              <a:off x="1475656" y="7939861"/>
              <a:ext cx="3672408" cy="9233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L'OT devient le partenaire officiel du </a:t>
              </a:r>
              <a:r>
                <a:rPr lang="fr-FR" b="1" dirty="0" smtClean="0"/>
                <a:t>développement de l'attractivité du territoire</a:t>
              </a:r>
              <a:endParaRPr lang="fr-FR" b="1" dirty="0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3131840" y="767747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2</a:t>
              </a:r>
            </a:p>
          </p:txBody>
        </p:sp>
      </p:grpSp>
      <p:grpSp>
        <p:nvGrpSpPr>
          <p:cNvPr id="152" name="Groupe 23"/>
          <p:cNvGrpSpPr/>
          <p:nvPr/>
        </p:nvGrpSpPr>
        <p:grpSpPr>
          <a:xfrm>
            <a:off x="3275856" y="332656"/>
            <a:ext cx="3528391" cy="1283371"/>
            <a:chOff x="1619164" y="1598427"/>
            <a:chExt cx="3528391" cy="1233900"/>
          </a:xfrm>
        </p:grpSpPr>
        <p:sp>
          <p:nvSpPr>
            <p:cNvPr id="153" name="ZoneTexte 152"/>
            <p:cNvSpPr txBox="1"/>
            <p:nvPr/>
          </p:nvSpPr>
          <p:spPr>
            <a:xfrm>
              <a:off x="1619164" y="1944589"/>
              <a:ext cx="3528391" cy="887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L'OT s'adresse autant aux touristes, aux </a:t>
              </a:r>
              <a:r>
                <a:rPr lang="fr-FR" b="1" dirty="0" smtClean="0"/>
                <a:t>populations locales </a:t>
              </a:r>
              <a:r>
                <a:rPr lang="fr-FR" dirty="0" smtClean="0"/>
                <a:t>et aux </a:t>
              </a:r>
              <a:r>
                <a:rPr lang="fr-FR" b="1" dirty="0" smtClean="0"/>
                <a:t>néo-résidents</a:t>
              </a:r>
              <a:endParaRPr lang="fr-FR" b="1" dirty="0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3383360" y="1598427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3</a:t>
              </a:r>
              <a:endParaRPr lang="fr-FR" sz="2400" b="1" dirty="0"/>
            </a:p>
          </p:txBody>
        </p:sp>
      </p:grpSp>
      <p:grpSp>
        <p:nvGrpSpPr>
          <p:cNvPr id="155" name="Groupe 25"/>
          <p:cNvGrpSpPr/>
          <p:nvPr/>
        </p:nvGrpSpPr>
        <p:grpSpPr>
          <a:xfrm>
            <a:off x="3347864" y="2492896"/>
            <a:ext cx="3240360" cy="1211361"/>
            <a:chOff x="2051212" y="3883092"/>
            <a:chExt cx="3240360" cy="1164665"/>
          </a:xfrm>
        </p:grpSpPr>
        <p:sp>
          <p:nvSpPr>
            <p:cNvPr id="156" name="ZoneTexte 155"/>
            <p:cNvSpPr txBox="1"/>
            <p:nvPr/>
          </p:nvSpPr>
          <p:spPr>
            <a:xfrm>
              <a:off x="2051212" y="4160020"/>
              <a:ext cx="3240360" cy="8877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L'OT soutient et développe l'action </a:t>
              </a:r>
              <a:r>
                <a:rPr lang="fr-FR" b="1" dirty="0" smtClean="0"/>
                <a:t>des ambassadeurs de destination</a:t>
              </a:r>
              <a:endParaRPr lang="fr-FR" b="1" dirty="0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3635388" y="388309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3</a:t>
              </a:r>
              <a:endParaRPr lang="fr-FR" sz="2400" b="1" dirty="0"/>
            </a:p>
          </p:txBody>
        </p:sp>
      </p:grpSp>
      <p:grpSp>
        <p:nvGrpSpPr>
          <p:cNvPr id="161" name="Groupe 23"/>
          <p:cNvGrpSpPr/>
          <p:nvPr/>
        </p:nvGrpSpPr>
        <p:grpSpPr>
          <a:xfrm>
            <a:off x="3275856" y="332656"/>
            <a:ext cx="3528391" cy="1211362"/>
            <a:chOff x="1475656" y="2564904"/>
            <a:chExt cx="3528391" cy="1211362"/>
          </a:xfrm>
        </p:grpSpPr>
        <p:sp>
          <p:nvSpPr>
            <p:cNvPr id="162" name="ZoneTexte 161"/>
            <p:cNvSpPr txBox="1"/>
            <p:nvPr/>
          </p:nvSpPr>
          <p:spPr>
            <a:xfrm>
              <a:off x="1475656" y="2852936"/>
              <a:ext cx="3528391" cy="9233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Des techniciens </a:t>
              </a:r>
              <a:r>
                <a:rPr lang="fr-FR" b="1" dirty="0" smtClean="0"/>
                <a:t>formés</a:t>
              </a:r>
              <a:r>
                <a:rPr lang="fr-FR" dirty="0" smtClean="0"/>
                <a:t> aux </a:t>
              </a:r>
              <a:r>
                <a:rPr lang="fr-FR" b="1" dirty="0" smtClean="0"/>
                <a:t>nouveaux outils d’accueil</a:t>
              </a:r>
              <a:r>
                <a:rPr lang="fr-FR" dirty="0" smtClean="0"/>
                <a:t> et à l’</a:t>
              </a:r>
              <a:r>
                <a:rPr lang="fr-FR" b="1" dirty="0" smtClean="0"/>
                <a:t>animation numérique de territoire</a:t>
              </a:r>
              <a:endParaRPr lang="fr-FR" b="1" dirty="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3131840" y="2564904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4</a:t>
              </a:r>
              <a:endParaRPr lang="fr-FR" sz="2400" b="1" dirty="0"/>
            </a:p>
          </p:txBody>
        </p:sp>
      </p:grpSp>
      <p:grpSp>
        <p:nvGrpSpPr>
          <p:cNvPr id="164" name="Groupe 25"/>
          <p:cNvGrpSpPr/>
          <p:nvPr/>
        </p:nvGrpSpPr>
        <p:grpSpPr>
          <a:xfrm>
            <a:off x="3275856" y="2564904"/>
            <a:ext cx="3456384" cy="1560369"/>
            <a:chOff x="2051721" y="5013176"/>
            <a:chExt cx="3456384" cy="1560369"/>
          </a:xfrm>
        </p:grpSpPr>
        <p:sp>
          <p:nvSpPr>
            <p:cNvPr id="165" name="ZoneTexte 164"/>
            <p:cNvSpPr txBox="1"/>
            <p:nvPr/>
          </p:nvSpPr>
          <p:spPr>
            <a:xfrm>
              <a:off x="2051721" y="5373216"/>
              <a:ext cx="3456384" cy="12003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Des techniciens qui disposent de temps et de moyens financiers pour </a:t>
              </a:r>
              <a:r>
                <a:rPr lang="fr-FR" b="1" dirty="0" smtClean="0"/>
                <a:t>connaître les prestataires </a:t>
              </a:r>
              <a:r>
                <a:rPr lang="fr-FR" dirty="0" smtClean="0"/>
                <a:t>et les associer au projet</a:t>
              </a:r>
              <a:endParaRPr lang="fr-FR" dirty="0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3603892" y="5013176"/>
              <a:ext cx="320037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4</a:t>
              </a:r>
              <a:endParaRPr lang="fr-FR" sz="2400" b="1" dirty="0"/>
            </a:p>
          </p:txBody>
        </p:sp>
      </p:grpSp>
      <p:grpSp>
        <p:nvGrpSpPr>
          <p:cNvPr id="167" name="Groupe 24"/>
          <p:cNvGrpSpPr/>
          <p:nvPr/>
        </p:nvGrpSpPr>
        <p:grpSpPr>
          <a:xfrm>
            <a:off x="3275856" y="4941168"/>
            <a:ext cx="3744416" cy="1196752"/>
            <a:chOff x="1187625" y="7548067"/>
            <a:chExt cx="3744416" cy="1196752"/>
          </a:xfrm>
        </p:grpSpPr>
        <p:sp>
          <p:nvSpPr>
            <p:cNvPr id="168" name="ZoneTexte 167"/>
            <p:cNvSpPr txBox="1"/>
            <p:nvPr/>
          </p:nvSpPr>
          <p:spPr>
            <a:xfrm>
              <a:off x="1187625" y="7821489"/>
              <a:ext cx="3744416" cy="9233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L’OT développe de </a:t>
              </a:r>
              <a:r>
                <a:rPr lang="fr-FR" b="1" dirty="0" smtClean="0"/>
                <a:t>nouveaux moyens financiers</a:t>
              </a:r>
              <a:r>
                <a:rPr lang="fr-FR" dirty="0" smtClean="0"/>
                <a:t> nécessaires dans le contexte actuel </a:t>
              </a:r>
              <a:endParaRPr lang="fr-FR" dirty="0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2771801" y="7548067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4</a:t>
              </a:r>
              <a:endParaRPr lang="fr-FR" sz="2400" b="1" dirty="0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3419872" y="5146160"/>
            <a:ext cx="3204863" cy="873387"/>
            <a:chOff x="3419872" y="5146160"/>
            <a:chExt cx="3204863" cy="873387"/>
          </a:xfrm>
        </p:grpSpPr>
        <p:sp>
          <p:nvSpPr>
            <p:cNvPr id="189" name="ZoneTexte 188"/>
            <p:cNvSpPr txBox="1"/>
            <p:nvPr/>
          </p:nvSpPr>
          <p:spPr>
            <a:xfrm>
              <a:off x="3419872" y="5373216"/>
              <a:ext cx="3204863" cy="6463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  <a:softEdge rad="127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L’OT s’engage dans une </a:t>
              </a:r>
              <a:r>
                <a:rPr lang="fr-FR" b="1" dirty="0" smtClean="0"/>
                <a:t>démarche qualité</a:t>
              </a:r>
              <a:endParaRPr lang="fr-FR" b="1" dirty="0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4788024" y="5146160"/>
              <a:ext cx="360040" cy="3744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3</a:t>
              </a:r>
              <a:endParaRPr lang="fr-FR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79712" y="260648"/>
            <a:ext cx="50009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/>
              <a:t>Le Défi Culturel</a:t>
            </a:r>
          </a:p>
          <a:p>
            <a:pPr algn="ctr"/>
            <a:r>
              <a:rPr lang="fr-FR" sz="2800" b="1" dirty="0" smtClean="0"/>
              <a:t>L’office de tourisme du futur </a:t>
            </a:r>
            <a:r>
              <a:rPr lang="fr-FR" b="1" dirty="0" smtClean="0"/>
              <a:t>c’est :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15616" y="4221088"/>
            <a:ext cx="686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Tout cela nécessite des </a:t>
            </a:r>
            <a:r>
              <a:rPr lang="fr-FR" sz="2800" b="1" dirty="0" smtClean="0"/>
              <a:t>moyens humains et financiers</a:t>
            </a:r>
            <a:endParaRPr lang="fr-FR" sz="28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03648" y="4797152"/>
            <a:ext cx="2304256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Mutualiser les moyens à une échelle suffisante et pertinente pour assumer tous les métiers nécessaires. 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788024" y="4797152"/>
            <a:ext cx="2304256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Engager obligatoirement un manager/directeur pour gérer la création et le suivi de l’OT regroupé</a:t>
            </a:r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-396552" y="1340768"/>
            <a:ext cx="10963640" cy="792088"/>
            <a:chOff x="-396552" y="980728"/>
            <a:chExt cx="10963640" cy="792088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-396552" y="980728"/>
              <a:ext cx="10963640" cy="792088"/>
            </a:xfrm>
            <a:prstGeom prst="rect">
              <a:avLst/>
            </a:prstGeom>
          </p:spPr>
        </p:pic>
        <p:sp>
          <p:nvSpPr>
            <p:cNvPr id="18" name="Rectangle à coins arrondis 17"/>
            <p:cNvSpPr/>
            <p:nvPr/>
          </p:nvSpPr>
          <p:spPr>
            <a:xfrm>
              <a:off x="1907704" y="980728"/>
              <a:ext cx="5256584" cy="7920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accent2"/>
                  </a:solidFill>
                </a:rPr>
                <a:t>Un « centre de services » pour TOUS ses usagers</a:t>
              </a:r>
              <a:endParaRPr lang="fr-FR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539552" y="2276872"/>
            <a:ext cx="7848872" cy="1006839"/>
            <a:chOff x="539552" y="1916832"/>
            <a:chExt cx="7848872" cy="1006839"/>
          </a:xfrm>
        </p:grpSpPr>
        <p:grpSp>
          <p:nvGrpSpPr>
            <p:cNvPr id="33" name="Groupe 91"/>
            <p:cNvGrpSpPr/>
            <p:nvPr/>
          </p:nvGrpSpPr>
          <p:grpSpPr>
            <a:xfrm>
              <a:off x="539552" y="1916832"/>
              <a:ext cx="7848872" cy="1006839"/>
              <a:chOff x="5255568" y="5373216"/>
              <a:chExt cx="7848872" cy="1006839"/>
            </a:xfrm>
          </p:grpSpPr>
          <p:pic>
            <p:nvPicPr>
              <p:cNvPr id="35" name="Image 34" descr="fotolia_5408257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255568" y="5373216"/>
                <a:ext cx="971600" cy="1006839"/>
              </a:xfrm>
              <a:prstGeom prst="rect">
                <a:avLst/>
              </a:prstGeom>
            </p:spPr>
          </p:pic>
          <p:pic>
            <p:nvPicPr>
              <p:cNvPr id="36" name="Image 35" descr="Urne_vote_France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952312" y="5445224"/>
                <a:ext cx="1152128" cy="864096"/>
              </a:xfrm>
              <a:prstGeom prst="rect">
                <a:avLst/>
              </a:prstGeom>
            </p:spPr>
          </p:pic>
        </p:grpSp>
        <p:sp>
          <p:nvSpPr>
            <p:cNvPr id="19" name="Rectangle à coins arrondis 18"/>
            <p:cNvSpPr/>
            <p:nvPr/>
          </p:nvSpPr>
          <p:spPr>
            <a:xfrm>
              <a:off x="1907704" y="1916832"/>
              <a:ext cx="5256584" cy="85571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accent2"/>
                  </a:solidFill>
                </a:rPr>
                <a:t>Un partenaire incontournable pour sa collectivité</a:t>
              </a:r>
              <a:endParaRPr lang="fr-FR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467544" y="3284984"/>
            <a:ext cx="8064897" cy="864096"/>
            <a:chOff x="467544" y="2996952"/>
            <a:chExt cx="8064897" cy="864096"/>
          </a:xfrm>
        </p:grpSpPr>
        <p:grpSp>
          <p:nvGrpSpPr>
            <p:cNvPr id="25" name="Groupe 88"/>
            <p:cNvGrpSpPr/>
            <p:nvPr/>
          </p:nvGrpSpPr>
          <p:grpSpPr>
            <a:xfrm>
              <a:off x="467544" y="2996952"/>
              <a:ext cx="8064897" cy="798329"/>
              <a:chOff x="2775553" y="116632"/>
              <a:chExt cx="5236484" cy="858114"/>
            </a:xfrm>
          </p:grpSpPr>
          <p:pic>
            <p:nvPicPr>
              <p:cNvPr id="30" name="Picture 7" descr="C:\Documents and Settings\Jean-Luc\Local Settings\Temporary Internet Files\Content.IE5\STIFSDUF\dglxasset[2].aspx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5553" y="271433"/>
                <a:ext cx="663363" cy="541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C:\Documents and Settings\Jean-Luc\Local Settings\Temporary Internet Files\Content.IE5\KPU74DQV\dglxasset[1].aspx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116632"/>
                <a:ext cx="847749" cy="8581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Rectangle à coins arrondis 19"/>
            <p:cNvSpPr/>
            <p:nvPr/>
          </p:nvSpPr>
          <p:spPr>
            <a:xfrm>
              <a:off x="1907704" y="2996952"/>
              <a:ext cx="5248199" cy="86409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accent2"/>
                  </a:solidFill>
                </a:rPr>
                <a:t>Une institution compétitive pour la promotion du territoire</a:t>
              </a:r>
              <a:endParaRPr lang="fr-FR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Ellipse 20"/>
          <p:cNvSpPr/>
          <p:nvPr/>
        </p:nvSpPr>
        <p:spPr>
          <a:xfrm>
            <a:off x="827584" y="260648"/>
            <a:ext cx="936104" cy="98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/>
              <a:t>5</a:t>
            </a:r>
            <a:endParaRPr lang="fr-F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/>
      <p:bldP spid="8" grpId="0"/>
      <p:bldP spid="9" grpId="0" animBg="1"/>
      <p:bldP spid="1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Petit lexique illustré de l’Office de Tourisme regroupé</a:t>
            </a:r>
            <a:endParaRPr lang="fr-FR" dirty="0"/>
          </a:p>
        </p:txBody>
      </p:sp>
      <p:grpSp>
        <p:nvGrpSpPr>
          <p:cNvPr id="3" name="Groupe 43"/>
          <p:cNvGrpSpPr/>
          <p:nvPr/>
        </p:nvGrpSpPr>
        <p:grpSpPr>
          <a:xfrm>
            <a:off x="1403648" y="2492896"/>
            <a:ext cx="6480720" cy="2448272"/>
            <a:chOff x="2123728" y="1988840"/>
            <a:chExt cx="6480720" cy="2448272"/>
          </a:xfrm>
        </p:grpSpPr>
        <p:grpSp>
          <p:nvGrpSpPr>
            <p:cNvPr id="4" name="Groupe 41"/>
            <p:cNvGrpSpPr/>
            <p:nvPr/>
          </p:nvGrpSpPr>
          <p:grpSpPr>
            <a:xfrm>
              <a:off x="2123728" y="3140968"/>
              <a:ext cx="6480720" cy="1296144"/>
              <a:chOff x="2123728" y="3140968"/>
              <a:chExt cx="6480720" cy="1296144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4211960" y="3140968"/>
                <a:ext cx="4392488" cy="1296144"/>
                <a:chOff x="3275856" y="2996952"/>
                <a:chExt cx="4392488" cy="1296144"/>
              </a:xfrm>
            </p:grpSpPr>
            <p:sp>
              <p:nvSpPr>
                <p:cNvPr id="5" name="Flèche droite 4"/>
                <p:cNvSpPr/>
                <p:nvPr/>
              </p:nvSpPr>
              <p:spPr>
                <a:xfrm>
                  <a:off x="3275856" y="3429000"/>
                  <a:ext cx="978408" cy="484632"/>
                </a:xfrm>
                <a:prstGeom prst="rightArrow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5292080" y="2996952"/>
                  <a:ext cx="2376264" cy="12961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b="1" dirty="0" smtClean="0"/>
                    <a:t>Office de Tourisme Communal</a:t>
                  </a:r>
                  <a:endParaRPr lang="fr-FR" b="1" dirty="0"/>
                </a:p>
              </p:txBody>
            </p:sp>
          </p:grpSp>
          <p:sp>
            <p:nvSpPr>
              <p:cNvPr id="41" name="Hexagone 40"/>
              <p:cNvSpPr/>
              <p:nvPr/>
            </p:nvSpPr>
            <p:spPr>
              <a:xfrm>
                <a:off x="2123728" y="3212976"/>
                <a:ext cx="1404664" cy="1080120"/>
              </a:xfrm>
              <a:prstGeom prst="hex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b="1" dirty="0" smtClean="0">
                    <a:solidFill>
                      <a:sysClr val="windowText" lastClr="000000"/>
                    </a:solidFill>
                  </a:rPr>
                  <a:t>Commune</a:t>
                </a:r>
                <a:endParaRPr lang="fr-FR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3" name="ZoneTexte 42"/>
            <p:cNvSpPr txBox="1"/>
            <p:nvPr/>
          </p:nvSpPr>
          <p:spPr>
            <a:xfrm>
              <a:off x="4427984" y="1988840"/>
              <a:ext cx="1816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/>
                <a:t>Communal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Petit lexique illustré de l’Office de Tourisme regroupé</a:t>
            </a:r>
            <a:endParaRPr lang="fr-FR" dirty="0"/>
          </a:p>
        </p:txBody>
      </p:sp>
      <p:grpSp>
        <p:nvGrpSpPr>
          <p:cNvPr id="3" name="Groupe 19"/>
          <p:cNvGrpSpPr/>
          <p:nvPr/>
        </p:nvGrpSpPr>
        <p:grpSpPr>
          <a:xfrm>
            <a:off x="0" y="2204864"/>
            <a:ext cx="8892480" cy="3986574"/>
            <a:chOff x="0" y="2348880"/>
            <a:chExt cx="8892480" cy="3986574"/>
          </a:xfrm>
        </p:grpSpPr>
        <p:grpSp>
          <p:nvGrpSpPr>
            <p:cNvPr id="4" name="Groupe 20"/>
            <p:cNvGrpSpPr/>
            <p:nvPr/>
          </p:nvGrpSpPr>
          <p:grpSpPr>
            <a:xfrm>
              <a:off x="0" y="2348880"/>
              <a:ext cx="8892480" cy="2664296"/>
              <a:chOff x="0" y="2348880"/>
              <a:chExt cx="8892480" cy="2664296"/>
            </a:xfrm>
          </p:grpSpPr>
          <p:grpSp>
            <p:nvGrpSpPr>
              <p:cNvPr id="5" name="Groupe 22"/>
              <p:cNvGrpSpPr/>
              <p:nvPr/>
            </p:nvGrpSpPr>
            <p:grpSpPr>
              <a:xfrm>
                <a:off x="0" y="2348880"/>
                <a:ext cx="8892480" cy="2664296"/>
                <a:chOff x="360040" y="2060848"/>
                <a:chExt cx="8892480" cy="2664296"/>
              </a:xfrm>
            </p:grpSpPr>
            <p:grpSp>
              <p:nvGrpSpPr>
                <p:cNvPr id="6" name="Groupe 25"/>
                <p:cNvGrpSpPr/>
                <p:nvPr/>
              </p:nvGrpSpPr>
              <p:grpSpPr>
                <a:xfrm>
                  <a:off x="360040" y="2564904"/>
                  <a:ext cx="8892480" cy="2160240"/>
                  <a:chOff x="-323528" y="2852936"/>
                  <a:chExt cx="8892480" cy="2160240"/>
                </a:xfrm>
              </p:grpSpPr>
              <p:grpSp>
                <p:nvGrpSpPr>
                  <p:cNvPr id="7" name="Groupe 27"/>
                  <p:cNvGrpSpPr/>
                  <p:nvPr/>
                </p:nvGrpSpPr>
                <p:grpSpPr>
                  <a:xfrm>
                    <a:off x="1080120" y="2852936"/>
                    <a:ext cx="7488832" cy="1944216"/>
                    <a:chOff x="2520280" y="2204864"/>
                    <a:chExt cx="7488832" cy="1944216"/>
                  </a:xfrm>
                </p:grpSpPr>
                <p:grpSp>
                  <p:nvGrpSpPr>
                    <p:cNvPr id="8" name="Groupe 30"/>
                    <p:cNvGrpSpPr/>
                    <p:nvPr/>
                  </p:nvGrpSpPr>
                  <p:grpSpPr>
                    <a:xfrm>
                      <a:off x="7056784" y="2852936"/>
                      <a:ext cx="2952328" cy="1296144"/>
                      <a:chOff x="6120680" y="2060848"/>
                      <a:chExt cx="2952328" cy="1296144"/>
                    </a:xfrm>
                  </p:grpSpPr>
                  <p:sp>
                    <p:nvSpPr>
                      <p:cNvPr id="33" name="Flèche droite 32"/>
                      <p:cNvSpPr/>
                      <p:nvPr/>
                    </p:nvSpPr>
                    <p:spPr>
                      <a:xfrm>
                        <a:off x="6120680" y="2492896"/>
                        <a:ext cx="762384" cy="432048"/>
                      </a:xfrm>
                      <a:prstGeom prst="rightArrow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fr-FR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7056784" y="2060848"/>
                        <a:ext cx="2016224" cy="129614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fr-FR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fr-FR" b="1" dirty="0" smtClean="0"/>
                          <a:t>Office de Tourisme Intercommunal</a:t>
                        </a:r>
                        <a:endParaRPr lang="fr-FR" b="1" dirty="0"/>
                      </a:p>
                    </p:txBody>
                  </p:sp>
                </p:grpSp>
                <p:sp>
                  <p:nvSpPr>
                    <p:cNvPr id="32" name="Hexagone 31"/>
                    <p:cNvSpPr/>
                    <p:nvPr/>
                  </p:nvSpPr>
                  <p:spPr>
                    <a:xfrm>
                      <a:off x="2520280" y="2204864"/>
                      <a:ext cx="1368152" cy="1008112"/>
                    </a:xfrm>
                    <a:prstGeom prst="hexagon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fr-FR" b="1" dirty="0" smtClean="0">
                          <a:solidFill>
                            <a:sysClr val="windowText" lastClr="000000"/>
                          </a:solidFill>
                        </a:rPr>
                        <a:t>Commune</a:t>
                      </a:r>
                      <a:endParaRPr lang="fr-FR" b="1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29" name="Hexagone 28"/>
                  <p:cNvSpPr/>
                  <p:nvPr/>
                </p:nvSpPr>
                <p:spPr>
                  <a:xfrm>
                    <a:off x="-323528" y="2852936"/>
                    <a:ext cx="1368152" cy="1008112"/>
                  </a:xfrm>
                  <a:prstGeom prst="hexagon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b="1" dirty="0" smtClean="0">
                        <a:solidFill>
                          <a:sysClr val="windowText" lastClr="000000"/>
                        </a:solidFill>
                      </a:rPr>
                      <a:t>Commune</a:t>
                    </a:r>
                    <a:endParaRPr lang="fr-FR" b="1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0" name="Hexagone 29"/>
                  <p:cNvSpPr/>
                  <p:nvPr/>
                </p:nvSpPr>
                <p:spPr>
                  <a:xfrm>
                    <a:off x="360040" y="4005064"/>
                    <a:ext cx="1368152" cy="1008112"/>
                  </a:xfrm>
                  <a:prstGeom prst="hexagon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b="1" dirty="0" smtClean="0">
                        <a:solidFill>
                          <a:sysClr val="windowText" lastClr="000000"/>
                        </a:solidFill>
                      </a:rPr>
                      <a:t>Commune</a:t>
                    </a:r>
                    <a:endParaRPr lang="fr-FR" b="1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27" name="ZoneTexte 46"/>
                <p:cNvSpPr txBox="1"/>
                <p:nvPr/>
              </p:nvSpPr>
              <p:spPr>
                <a:xfrm>
                  <a:off x="5076056" y="2060848"/>
                  <a:ext cx="24112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2800" b="1" dirty="0" smtClean="0"/>
                    <a:t>Intercommunal</a:t>
                  </a:r>
                </a:p>
              </p:txBody>
            </p:sp>
          </p:grpSp>
          <p:sp>
            <p:nvSpPr>
              <p:cNvPr id="24" name="Rectangle à coins arrondis 23"/>
              <p:cNvSpPr/>
              <p:nvPr/>
            </p:nvSpPr>
            <p:spPr>
              <a:xfrm>
                <a:off x="3707904" y="3573016"/>
                <a:ext cx="2016224" cy="1080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b="1" dirty="0" smtClean="0"/>
                  <a:t>Syndicat Intercommunal</a:t>
                </a:r>
                <a:endParaRPr lang="fr-FR" b="1" dirty="0"/>
              </a:p>
            </p:txBody>
          </p:sp>
          <p:sp>
            <p:nvSpPr>
              <p:cNvPr id="25" name="Flèche droite 24"/>
              <p:cNvSpPr/>
              <p:nvPr/>
            </p:nvSpPr>
            <p:spPr>
              <a:xfrm>
                <a:off x="2771800" y="3861048"/>
                <a:ext cx="762384" cy="432048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sp>
          <p:nvSpPr>
            <p:cNvPr id="22" name="ZoneTexte 17"/>
            <p:cNvSpPr txBox="1"/>
            <p:nvPr/>
          </p:nvSpPr>
          <p:spPr>
            <a:xfrm>
              <a:off x="2195736" y="4581128"/>
              <a:ext cx="15841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 smtClean="0"/>
                <a:t>Transfert de Compétence selon l’art. L133-3 du Code du Tourisme</a:t>
              </a:r>
              <a:endParaRPr lang="fr-F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7280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Valoriser la cohérence touristique du territoire choisi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dirty="0" smtClean="0"/>
              <a:t>Insérez une cartographie résumant la cohérence touristique à l’échelle du territoire choisi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Petit lexique illustré de l’Office de Tourisme regroupé</a:t>
            </a:r>
            <a:endParaRPr lang="fr-FR" dirty="0"/>
          </a:p>
        </p:txBody>
      </p:sp>
      <p:grpSp>
        <p:nvGrpSpPr>
          <p:cNvPr id="3" name="Groupe 16"/>
          <p:cNvGrpSpPr/>
          <p:nvPr/>
        </p:nvGrpSpPr>
        <p:grpSpPr>
          <a:xfrm>
            <a:off x="971600" y="1556792"/>
            <a:ext cx="7200800" cy="5013176"/>
            <a:chOff x="1547664" y="1556792"/>
            <a:chExt cx="7116826" cy="5301208"/>
          </a:xfrm>
        </p:grpSpPr>
        <p:sp>
          <p:nvSpPr>
            <p:cNvPr id="18" name="Hexagone 17"/>
            <p:cNvSpPr/>
            <p:nvPr/>
          </p:nvSpPr>
          <p:spPr>
            <a:xfrm>
              <a:off x="1835696" y="1556792"/>
              <a:ext cx="1404664" cy="108012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 smtClean="0">
                  <a:solidFill>
                    <a:sysClr val="windowText" lastClr="000000"/>
                  </a:solidFill>
                </a:rPr>
                <a:t>Commune</a:t>
              </a:r>
              <a:endParaRPr lang="fr-FR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Hexagone 18"/>
            <p:cNvSpPr/>
            <p:nvPr/>
          </p:nvSpPr>
          <p:spPr>
            <a:xfrm>
              <a:off x="2483768" y="2708920"/>
              <a:ext cx="1404664" cy="108012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 smtClean="0">
                  <a:solidFill>
                    <a:sysClr val="windowText" lastClr="000000"/>
                  </a:solidFill>
                </a:rPr>
                <a:t>Commune</a:t>
              </a:r>
              <a:endParaRPr lang="fr-FR" b="1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" name="Groupe 19"/>
            <p:cNvGrpSpPr/>
            <p:nvPr/>
          </p:nvGrpSpPr>
          <p:grpSpPr>
            <a:xfrm>
              <a:off x="1547664" y="1556792"/>
              <a:ext cx="7116826" cy="5301208"/>
              <a:chOff x="1547664" y="1556792"/>
              <a:chExt cx="7116826" cy="5301208"/>
            </a:xfrm>
          </p:grpSpPr>
          <p:grpSp>
            <p:nvGrpSpPr>
              <p:cNvPr id="5" name="Groupe 20"/>
              <p:cNvGrpSpPr/>
              <p:nvPr/>
            </p:nvGrpSpPr>
            <p:grpSpPr>
              <a:xfrm>
                <a:off x="1547664" y="1556792"/>
                <a:ext cx="6768752" cy="5301208"/>
                <a:chOff x="288032" y="764704"/>
                <a:chExt cx="6768752" cy="5301208"/>
              </a:xfrm>
            </p:grpSpPr>
            <p:grpSp>
              <p:nvGrpSpPr>
                <p:cNvPr id="6" name="Groupe 22"/>
                <p:cNvGrpSpPr/>
                <p:nvPr/>
              </p:nvGrpSpPr>
              <p:grpSpPr>
                <a:xfrm>
                  <a:off x="1979712" y="764704"/>
                  <a:ext cx="5077072" cy="5040560"/>
                  <a:chOff x="2051720" y="2132856"/>
                  <a:chExt cx="5077072" cy="5040560"/>
                </a:xfrm>
              </p:grpSpPr>
              <p:grpSp>
                <p:nvGrpSpPr>
                  <p:cNvPr id="7" name="Groupe 26"/>
                  <p:cNvGrpSpPr/>
                  <p:nvPr/>
                </p:nvGrpSpPr>
                <p:grpSpPr>
                  <a:xfrm>
                    <a:off x="3600400" y="5877272"/>
                    <a:ext cx="3528392" cy="1296144"/>
                    <a:chOff x="3240360" y="4725144"/>
                    <a:chExt cx="3528392" cy="1296144"/>
                  </a:xfrm>
                </p:grpSpPr>
                <p:sp>
                  <p:nvSpPr>
                    <p:cNvPr id="29" name="Flèche droite 28"/>
                    <p:cNvSpPr/>
                    <p:nvPr/>
                  </p:nvSpPr>
                  <p:spPr>
                    <a:xfrm>
                      <a:off x="3240360" y="5229200"/>
                      <a:ext cx="978408" cy="484632"/>
                    </a:xfrm>
                    <a:prstGeom prst="rightArrow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4392488" y="4725144"/>
                      <a:ext cx="2376264" cy="12961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fr-FR" b="1" dirty="0" smtClean="0"/>
                        <a:t>Office de Tourisme Communautaire</a:t>
                      </a:r>
                    </a:p>
                  </p:txBody>
                </p:sp>
              </p:grpSp>
              <p:sp>
                <p:nvSpPr>
                  <p:cNvPr id="28" name="Hexagone 27"/>
                  <p:cNvSpPr/>
                  <p:nvPr/>
                </p:nvSpPr>
                <p:spPr>
                  <a:xfrm>
                    <a:off x="2051720" y="2132856"/>
                    <a:ext cx="1404664" cy="1080120"/>
                  </a:xfrm>
                  <a:prstGeom prst="hexagon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b="1" dirty="0" smtClean="0">
                        <a:solidFill>
                          <a:sysClr val="windowText" lastClr="000000"/>
                        </a:solidFill>
                      </a:rPr>
                      <a:t>Commune</a:t>
                    </a:r>
                    <a:endParaRPr lang="fr-FR" b="1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24" name="Flèche vers le bas 23"/>
                <p:cNvSpPr/>
                <p:nvPr/>
              </p:nvSpPr>
              <p:spPr>
                <a:xfrm>
                  <a:off x="1584176" y="3212976"/>
                  <a:ext cx="720080" cy="79208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sp>
              <p:nvSpPr>
                <p:cNvPr id="25" name="Ellipse 24"/>
                <p:cNvSpPr/>
                <p:nvPr/>
              </p:nvSpPr>
              <p:spPr>
                <a:xfrm>
                  <a:off x="1152128" y="4149080"/>
                  <a:ext cx="1872208" cy="19168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b="1" dirty="0" smtClean="0"/>
                    <a:t>Communauté de Communes</a:t>
                  </a:r>
                  <a:endParaRPr lang="fr-FR" b="1" dirty="0"/>
                </a:p>
              </p:txBody>
            </p:sp>
            <p:sp>
              <p:nvSpPr>
                <p:cNvPr id="26" name="ZoneTexte 91"/>
                <p:cNvSpPr txBox="1"/>
                <p:nvPr/>
              </p:nvSpPr>
              <p:spPr>
                <a:xfrm>
                  <a:off x="288032" y="2996952"/>
                  <a:ext cx="1584176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b="1" dirty="0" smtClean="0"/>
                    <a:t>Transfert de Compétence selon l’art. L133-3 du Code du Tourisme</a:t>
                  </a:r>
                  <a:endParaRPr lang="fr-FR" b="1" dirty="0"/>
                </a:p>
              </p:txBody>
            </p:sp>
          </p:grpSp>
          <p:sp>
            <p:nvSpPr>
              <p:cNvPr id="22" name="ZoneTexte 87"/>
              <p:cNvSpPr txBox="1"/>
              <p:nvPr/>
            </p:nvSpPr>
            <p:spPr>
              <a:xfrm>
                <a:off x="6084168" y="1628800"/>
                <a:ext cx="2580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800" b="1" dirty="0" smtClean="0"/>
                  <a:t>Communautaire</a:t>
                </a:r>
                <a:endParaRPr lang="fr-FR" sz="28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Petit lexique illustré de l’Office de Tourisme regroupé</a:t>
            </a:r>
            <a:endParaRPr lang="fr-FR" dirty="0"/>
          </a:p>
        </p:txBody>
      </p:sp>
      <p:grpSp>
        <p:nvGrpSpPr>
          <p:cNvPr id="3" name="Groupe 28"/>
          <p:cNvGrpSpPr/>
          <p:nvPr/>
        </p:nvGrpSpPr>
        <p:grpSpPr>
          <a:xfrm>
            <a:off x="0" y="1700808"/>
            <a:ext cx="8892480" cy="4824536"/>
            <a:chOff x="0" y="1700808"/>
            <a:chExt cx="8892480" cy="4824536"/>
          </a:xfrm>
        </p:grpSpPr>
        <p:grpSp>
          <p:nvGrpSpPr>
            <p:cNvPr id="4" name="Groupe 22"/>
            <p:cNvGrpSpPr/>
            <p:nvPr/>
          </p:nvGrpSpPr>
          <p:grpSpPr>
            <a:xfrm>
              <a:off x="1907704" y="1700808"/>
              <a:ext cx="6984776" cy="4824536"/>
              <a:chOff x="1907704" y="1700808"/>
              <a:chExt cx="6984776" cy="4824536"/>
            </a:xfrm>
          </p:grpSpPr>
          <p:grpSp>
            <p:nvGrpSpPr>
              <p:cNvPr id="5" name="Groupe 96"/>
              <p:cNvGrpSpPr/>
              <p:nvPr/>
            </p:nvGrpSpPr>
            <p:grpSpPr>
              <a:xfrm>
                <a:off x="2627784" y="1700808"/>
                <a:ext cx="6264696" cy="4824536"/>
                <a:chOff x="2627784" y="1700808"/>
                <a:chExt cx="6264696" cy="4824536"/>
              </a:xfrm>
            </p:grpSpPr>
            <p:grpSp>
              <p:nvGrpSpPr>
                <p:cNvPr id="6" name="Groupe 21"/>
                <p:cNvGrpSpPr/>
                <p:nvPr/>
              </p:nvGrpSpPr>
              <p:grpSpPr>
                <a:xfrm>
                  <a:off x="2627784" y="1700808"/>
                  <a:ext cx="6264696" cy="4824536"/>
                  <a:chOff x="2627784" y="1700808"/>
                  <a:chExt cx="6264696" cy="4824536"/>
                </a:xfrm>
              </p:grpSpPr>
              <p:grpSp>
                <p:nvGrpSpPr>
                  <p:cNvPr id="7" name="Groupe 18"/>
                  <p:cNvGrpSpPr/>
                  <p:nvPr/>
                </p:nvGrpSpPr>
                <p:grpSpPr>
                  <a:xfrm>
                    <a:off x="2627784" y="1988840"/>
                    <a:ext cx="6264696" cy="4536504"/>
                    <a:chOff x="1367136" y="-216024"/>
                    <a:chExt cx="6264696" cy="4536504"/>
                  </a:xfrm>
                </p:grpSpPr>
                <p:grpSp>
                  <p:nvGrpSpPr>
                    <p:cNvPr id="8" name="Groupe 3"/>
                    <p:cNvGrpSpPr/>
                    <p:nvPr/>
                  </p:nvGrpSpPr>
                  <p:grpSpPr>
                    <a:xfrm>
                      <a:off x="1367136" y="1800200"/>
                      <a:ext cx="6264696" cy="2520280"/>
                      <a:chOff x="2771800" y="2376264"/>
                      <a:chExt cx="6264696" cy="2520280"/>
                    </a:xfrm>
                  </p:grpSpPr>
                  <p:grpSp>
                    <p:nvGrpSpPr>
                      <p:cNvPr id="9" name="Groupe 34"/>
                      <p:cNvGrpSpPr/>
                      <p:nvPr/>
                    </p:nvGrpSpPr>
                    <p:grpSpPr>
                      <a:xfrm>
                        <a:off x="5580112" y="3600400"/>
                        <a:ext cx="3456384" cy="1296144"/>
                        <a:chOff x="5580112" y="3600400"/>
                        <a:chExt cx="3456384" cy="1296144"/>
                      </a:xfrm>
                    </p:grpSpPr>
                    <p:sp>
                      <p:nvSpPr>
                        <p:cNvPr id="110" name="Flèche droite 109"/>
                        <p:cNvSpPr/>
                        <p:nvPr/>
                      </p:nvSpPr>
                      <p:spPr>
                        <a:xfrm>
                          <a:off x="5580112" y="4032448"/>
                          <a:ext cx="978408" cy="484632"/>
                        </a:xfrm>
                        <a:prstGeom prst="rightArrow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/>
                        </a:p>
                      </p:txBody>
                    </p:sp>
                    <p:sp>
                      <p:nvSpPr>
                        <p:cNvPr id="111" name="Rectangle 110"/>
                        <p:cNvSpPr/>
                        <p:nvPr/>
                      </p:nvSpPr>
                      <p:spPr>
                        <a:xfrm>
                          <a:off x="6660232" y="3600400"/>
                          <a:ext cx="2376264" cy="1296144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fr-FR" sz="2000" b="1" dirty="0" smtClean="0"/>
                            <a:t>Office de Tourisme Intercommunautaire</a:t>
                          </a:r>
                          <a:endParaRPr lang="fr-FR" sz="2000" b="1" dirty="0"/>
                        </a:p>
                      </p:txBody>
                    </p:sp>
                  </p:grpSp>
                  <p:sp>
                    <p:nvSpPr>
                      <p:cNvPr id="107" name="Rectangle à coins arrondis 106"/>
                      <p:cNvSpPr/>
                      <p:nvPr/>
                    </p:nvSpPr>
                    <p:spPr>
                      <a:xfrm>
                        <a:off x="3851920" y="3888432"/>
                        <a:ext cx="1656184" cy="864096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b="1" dirty="0" smtClean="0"/>
                          <a:t>Syndicat Mixte</a:t>
                        </a:r>
                        <a:endParaRPr lang="fr-FR" b="1" dirty="0"/>
                      </a:p>
                    </p:txBody>
                  </p:sp>
                  <p:sp>
                    <p:nvSpPr>
                      <p:cNvPr id="108" name="Flèche courbée vers la droite 7"/>
                      <p:cNvSpPr/>
                      <p:nvPr/>
                    </p:nvSpPr>
                    <p:spPr>
                      <a:xfrm>
                        <a:off x="2771800" y="2376264"/>
                        <a:ext cx="720080" cy="2376264"/>
                      </a:xfrm>
                      <a:prstGeom prst="curvedRightArrow">
                        <a:avLst>
                          <a:gd name="adj1" fmla="val 25000"/>
                          <a:gd name="adj2" fmla="val 50000"/>
                          <a:gd name="adj3" fmla="val 18895"/>
                        </a:avLst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4" name="Ellipse 103"/>
                    <p:cNvSpPr/>
                    <p:nvPr/>
                  </p:nvSpPr>
                  <p:spPr>
                    <a:xfrm>
                      <a:off x="2735288" y="-216024"/>
                      <a:ext cx="1404664" cy="129614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r>
                        <a:rPr lang="fr-FR" sz="1400" b="1" dirty="0" smtClean="0"/>
                        <a:t>Communauté de Communes</a:t>
                      </a:r>
                      <a:endParaRPr lang="fr-FR" sz="1400" b="1" dirty="0"/>
                    </a:p>
                  </p:txBody>
                </p:sp>
              </p:grpSp>
              <p:sp>
                <p:nvSpPr>
                  <p:cNvPr id="102" name="ZoneTexte 101"/>
                  <p:cNvSpPr txBox="1"/>
                  <p:nvPr/>
                </p:nvSpPr>
                <p:spPr>
                  <a:xfrm>
                    <a:off x="5004048" y="1700808"/>
                    <a:ext cx="31750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2800" b="1" dirty="0" smtClean="0"/>
                      <a:t>Intercommunautaire</a:t>
                    </a:r>
                    <a:endParaRPr lang="fr-FR" sz="2800" b="1" dirty="0"/>
                  </a:p>
                </p:txBody>
              </p:sp>
            </p:grpSp>
            <p:sp>
              <p:nvSpPr>
                <p:cNvPr id="99" name="Ellipse 98"/>
                <p:cNvSpPr/>
                <p:nvPr/>
              </p:nvSpPr>
              <p:spPr>
                <a:xfrm>
                  <a:off x="4860032" y="3068960"/>
                  <a:ext cx="1404664" cy="12961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fr-FR" sz="1400" b="1" dirty="0" smtClean="0"/>
                    <a:t>Communauté de Communes</a:t>
                  </a:r>
                  <a:endParaRPr lang="fr-FR" sz="1400" b="1" dirty="0"/>
                </a:p>
              </p:txBody>
            </p:sp>
            <p:sp>
              <p:nvSpPr>
                <p:cNvPr id="100" name="Ellipse 99"/>
                <p:cNvSpPr/>
                <p:nvPr/>
              </p:nvSpPr>
              <p:spPr>
                <a:xfrm>
                  <a:off x="3419872" y="3212976"/>
                  <a:ext cx="1404664" cy="129614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fr-FR" sz="1400" b="1" dirty="0" smtClean="0"/>
                    <a:t>Communauté de Communes</a:t>
                  </a:r>
                  <a:endParaRPr lang="fr-FR" sz="1400" b="1" dirty="0"/>
                </a:p>
              </p:txBody>
            </p:sp>
          </p:grpSp>
          <p:sp>
            <p:nvSpPr>
              <p:cNvPr id="22" name="ZoneTexte 21"/>
              <p:cNvSpPr txBox="1"/>
              <p:nvPr/>
            </p:nvSpPr>
            <p:spPr>
              <a:xfrm>
                <a:off x="1907704" y="2924944"/>
                <a:ext cx="15841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/>
                  <a:t>Transfert de Compétence selon l’art. L133-3 du Code du Tourisme</a:t>
                </a:r>
                <a:endParaRPr lang="fr-FR" sz="1400" b="1" dirty="0"/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1115616" y="5517232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Exercice en commun de la compétence</a:t>
              </a:r>
            </a:p>
          </p:txBody>
        </p:sp>
        <p:sp>
          <p:nvSpPr>
            <p:cNvPr id="25" name="Hexagone 24"/>
            <p:cNvSpPr/>
            <p:nvPr/>
          </p:nvSpPr>
          <p:spPr>
            <a:xfrm>
              <a:off x="0" y="1772816"/>
              <a:ext cx="1043608" cy="792088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 smtClean="0">
                  <a:solidFill>
                    <a:sysClr val="windowText" lastClr="000000"/>
                  </a:solidFill>
                </a:rPr>
                <a:t>Commune</a:t>
              </a:r>
              <a:endParaRPr lang="fr-FR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Hexagone 25"/>
            <p:cNvSpPr/>
            <p:nvPr/>
          </p:nvSpPr>
          <p:spPr>
            <a:xfrm>
              <a:off x="539552" y="2636912"/>
              <a:ext cx="1043608" cy="792088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 smtClean="0">
                  <a:solidFill>
                    <a:sysClr val="windowText" lastClr="000000"/>
                  </a:solidFill>
                </a:rPr>
                <a:t>Commune</a:t>
              </a:r>
              <a:endParaRPr lang="fr-FR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Hexagone 26"/>
            <p:cNvSpPr/>
            <p:nvPr/>
          </p:nvSpPr>
          <p:spPr>
            <a:xfrm>
              <a:off x="1043608" y="1772816"/>
              <a:ext cx="1043608" cy="792088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 smtClean="0">
                  <a:solidFill>
                    <a:sysClr val="windowText" lastClr="000000"/>
                  </a:solidFill>
                </a:rPr>
                <a:t>Commune</a:t>
              </a:r>
              <a:endParaRPr lang="fr-FR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2267744" y="2420888"/>
              <a:ext cx="978408" cy="48463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_ot-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204864"/>
            <a:ext cx="455059" cy="572542"/>
          </a:xfrm>
          <a:prstGeom prst="rect">
            <a:avLst/>
          </a:prstGeom>
        </p:spPr>
      </p:pic>
      <p:pic>
        <p:nvPicPr>
          <p:cNvPr id="6" name="Image 5" descr="logo_ot-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764704"/>
            <a:ext cx="455059" cy="5725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age 6" descr="logo_ot-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780928"/>
            <a:ext cx="455059" cy="572542"/>
          </a:xfrm>
          <a:prstGeom prst="rect">
            <a:avLst/>
          </a:prstGeom>
        </p:spPr>
      </p:pic>
      <p:pic>
        <p:nvPicPr>
          <p:cNvPr id="8" name="Image 7" descr="logo_ot-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21088"/>
            <a:ext cx="455059" cy="572542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5076056" y="1196752"/>
            <a:ext cx="1224136" cy="143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6732240" y="1196752"/>
            <a:ext cx="720081" cy="432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292080" y="1196752"/>
            <a:ext cx="1008112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0" y="404664"/>
            <a:ext cx="9144000" cy="5551714"/>
            <a:chOff x="0" y="653143"/>
            <a:chExt cx="9144000" cy="5551714"/>
          </a:xfrm>
        </p:grpSpPr>
        <p:pic>
          <p:nvPicPr>
            <p:cNvPr id="4" name="Image 3" descr="Capture d’écran 2012-05-08 à 22.42.59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3143"/>
              <a:ext cx="9144000" cy="5551714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1187624" y="4293096"/>
              <a:ext cx="2736304" cy="181588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chemeClr val="bg1"/>
                  </a:solidFill>
                </a:rPr>
                <a:t>Diagnostic de l’organisation touristique du territoire</a:t>
              </a:r>
              <a:endParaRPr lang="fr-FR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Office de Tourisme du Pays </a:t>
            </a:r>
            <a:r>
              <a:rPr lang="fr-FR" dirty="0" err="1" smtClean="0"/>
              <a:t>Manslois</a:t>
            </a:r>
            <a:endParaRPr lang="fr-FR" dirty="0"/>
          </a:p>
        </p:txBody>
      </p:sp>
      <p:pic>
        <p:nvPicPr>
          <p:cNvPr id="4" name="Espace réservé du contenu 3" descr="CDC Mansloi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140968"/>
            <a:ext cx="4245697" cy="2650344"/>
          </a:xfrm>
        </p:spPr>
      </p:pic>
      <p:pic>
        <p:nvPicPr>
          <p:cNvPr id="5" name="Image 4" descr="logo_ot-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284984"/>
            <a:ext cx="858484" cy="108012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04800" y="1905000"/>
          <a:ext cx="5256584" cy="43658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03135"/>
                <a:gridCol w="2753449"/>
              </a:tblGrid>
              <a:tr h="41943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Office de Tourisme du </a:t>
                      </a:r>
                      <a:r>
                        <a:rPr lang="fr-FR" sz="1400" dirty="0" err="1" smtClean="0"/>
                        <a:t>Manslois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baseline="0" dirty="0" smtClean="0"/>
                    </a:p>
                  </a:txBody>
                  <a:tcPr/>
                </a:tc>
              </a:tr>
              <a:tr h="47935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Compétence Tourisme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CC du Pays </a:t>
                      </a:r>
                      <a:r>
                        <a:rPr lang="fr-FR" sz="1800" dirty="0" err="1" smtClean="0"/>
                        <a:t>Manslois</a:t>
                      </a:r>
                      <a:endParaRPr lang="fr-FR" sz="1800" dirty="0" smtClean="0"/>
                    </a:p>
                    <a:p>
                      <a:r>
                        <a:rPr lang="fr-FR" sz="1800" baseline="0" dirty="0" smtClean="0"/>
                        <a:t>Commune de la Tâche</a:t>
                      </a:r>
                    </a:p>
                    <a:p>
                      <a:endParaRPr lang="fr-FR" sz="1400" baseline="0" dirty="0" smtClean="0"/>
                    </a:p>
                  </a:txBody>
                  <a:tcPr/>
                </a:tc>
              </a:tr>
              <a:tr h="30435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Budget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66 000 €</a:t>
                      </a:r>
                      <a:endParaRPr lang="fr-FR" dirty="0"/>
                    </a:p>
                  </a:txBody>
                  <a:tcPr/>
                </a:tc>
              </a:tr>
              <a:tr h="53261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Fréquentation (en</a:t>
                      </a:r>
                      <a:r>
                        <a:rPr lang="fr-FR" sz="1400" b="1" baseline="0" dirty="0" smtClean="0"/>
                        <a:t> saison)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2 117 visiteurs (2011)</a:t>
                      </a:r>
                      <a:endParaRPr lang="fr-FR" dirty="0"/>
                    </a:p>
                  </a:txBody>
                  <a:tcPr/>
                </a:tc>
              </a:tr>
              <a:tr h="1445678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Salariés 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salariées en CDI</a:t>
                      </a:r>
                    </a:p>
                    <a:p>
                      <a:r>
                        <a:rPr lang="fr-FR" dirty="0" smtClean="0"/>
                        <a:t>(152 heures x 2</a:t>
                      </a:r>
                      <a:r>
                        <a:rPr lang="fr-FR" baseline="0" dirty="0" smtClean="0"/>
                        <a:t>)</a:t>
                      </a:r>
                    </a:p>
                    <a:p>
                      <a:r>
                        <a:rPr lang="fr-FR" baseline="0" dirty="0" smtClean="0"/>
                        <a:t>Mise à disposition par la </a:t>
                      </a:r>
                      <a:r>
                        <a:rPr lang="fr-FR" baseline="0" dirty="0" err="1" smtClean="0"/>
                        <a:t>CdC</a:t>
                      </a:r>
                      <a:r>
                        <a:rPr lang="fr-FR" baseline="0" dirty="0" smtClean="0"/>
                        <a:t> et la commune de Mansle</a:t>
                      </a:r>
                      <a:endParaRPr lang="fr-FR" dirty="0"/>
                    </a:p>
                  </a:txBody>
                  <a:tcPr/>
                </a:tc>
              </a:tr>
              <a:tr h="30435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Statut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Association</a:t>
                      </a:r>
                      <a:endParaRPr lang="fr-FR" dirty="0"/>
                    </a:p>
                  </a:txBody>
                  <a:tcPr/>
                </a:tc>
              </a:tr>
              <a:tr h="30435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Classement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étoiles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53400" cy="990600"/>
          </a:xfrm>
        </p:spPr>
        <p:txBody>
          <a:bodyPr/>
          <a:lstStyle/>
          <a:p>
            <a:pPr algn="ctr"/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606552" y="2095500"/>
            <a:ext cx="8153400" cy="2362200"/>
          </a:xfrm>
        </p:spPr>
        <p:txBody>
          <a:bodyPr/>
          <a:lstStyle/>
          <a:p>
            <a:r>
              <a:rPr lang="fr-FR" dirty="0" smtClean="0"/>
              <a:t>4 Offices de Tourisme</a:t>
            </a:r>
          </a:p>
          <a:p>
            <a:pPr lvl="1"/>
            <a:r>
              <a:rPr lang="fr-FR" dirty="0" smtClean="0"/>
              <a:t>Aucun budget &gt; 80 000 euros</a:t>
            </a:r>
          </a:p>
          <a:p>
            <a:pPr lvl="1"/>
            <a:r>
              <a:rPr lang="fr-FR" dirty="0" smtClean="0"/>
              <a:t>Moyenne de fréquentation en saison: 3000 pers.</a:t>
            </a:r>
          </a:p>
          <a:p>
            <a:pPr lvl="1"/>
            <a:r>
              <a:rPr lang="fr-FR" dirty="0" smtClean="0"/>
              <a:t>1,5 salarié (</a:t>
            </a:r>
            <a:r>
              <a:rPr lang="fr-FR" dirty="0" err="1" smtClean="0"/>
              <a:t>moy</a:t>
            </a:r>
            <a:r>
              <a:rPr lang="fr-FR" dirty="0" smtClean="0"/>
              <a:t>.) par structure</a:t>
            </a:r>
          </a:p>
          <a:p>
            <a:pPr lvl="1">
              <a:buNone/>
            </a:pPr>
            <a:endParaRPr lang="fr-FR" b="1" dirty="0"/>
          </a:p>
        </p:txBody>
      </p:sp>
      <p:sp>
        <p:nvSpPr>
          <p:cNvPr id="13" name="Espace réservé du contenu 11"/>
          <p:cNvSpPr txBox="1">
            <a:spLocks/>
          </p:cNvSpPr>
          <p:nvPr/>
        </p:nvSpPr>
        <p:spPr>
          <a:xfrm>
            <a:off x="457200" y="2781300"/>
            <a:ext cx="81534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ce réservé du contenu 11"/>
          <p:cNvSpPr txBox="1">
            <a:spLocks/>
          </p:cNvSpPr>
          <p:nvPr/>
        </p:nvSpPr>
        <p:spPr>
          <a:xfrm>
            <a:off x="612648" y="990600"/>
            <a:ext cx="81534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2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44816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Office de Tourisme regroupé, ce serait…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Une structure avec 6 salariés</a:t>
            </a:r>
          </a:p>
          <a:p>
            <a:r>
              <a:rPr lang="fr-FR" dirty="0" smtClean="0"/>
              <a:t>Un budget de 253 000 €</a:t>
            </a:r>
          </a:p>
          <a:p>
            <a:pPr lvl="1"/>
            <a:r>
              <a:rPr lang="fr-FR" sz="2000" dirty="0" smtClean="0"/>
              <a:t>Budget cumulé des offices : 193.000 €</a:t>
            </a:r>
          </a:p>
          <a:p>
            <a:pPr lvl="1"/>
            <a:r>
              <a:rPr lang="fr-FR" sz="2000" dirty="0" smtClean="0"/>
              <a:t>Subvention départementale : 30.000 €</a:t>
            </a:r>
          </a:p>
          <a:p>
            <a:pPr lvl="1"/>
            <a:r>
              <a:rPr lang="fr-FR" sz="2000" dirty="0" smtClean="0"/>
              <a:t>Subvention régionale : 30.000 €</a:t>
            </a:r>
          </a:p>
          <a:p>
            <a:pPr lvl="1">
              <a:buNone/>
            </a:pPr>
            <a:endParaRPr lang="fr-FR" sz="2000" dirty="0" smtClean="0"/>
          </a:p>
          <a:p>
            <a:pPr algn="just"/>
            <a:r>
              <a:rPr lang="fr-FR" dirty="0" smtClean="0"/>
              <a:t>Des moyens financiers et humains pour développer les actions touristiques et pour être plus </a:t>
            </a:r>
            <a:r>
              <a:rPr lang="fr-FR" sz="4000" b="1" dirty="0" smtClean="0"/>
              <a:t>compétitif</a:t>
            </a:r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259632" y="2132856"/>
            <a:ext cx="6400800" cy="158417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640080" marR="0" lvl="1" indent="-274320" algn="ct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fr-FR" sz="1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Un OT regroupé pour mutualiser les moyens humains et financiers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1259632" y="3140968"/>
            <a:ext cx="6688832" cy="2304256"/>
            <a:chOff x="1259632" y="3140968"/>
            <a:chExt cx="6688832" cy="2304256"/>
          </a:xfrm>
        </p:grpSpPr>
        <p:sp>
          <p:nvSpPr>
            <p:cNvPr id="6" name="Flèche courbée vers la droite 5"/>
            <p:cNvSpPr/>
            <p:nvPr/>
          </p:nvSpPr>
          <p:spPr>
            <a:xfrm>
              <a:off x="1259632" y="3140968"/>
              <a:ext cx="792088" cy="201622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Espace réservé du contenu 2"/>
            <p:cNvSpPr txBox="1">
              <a:spLocks/>
            </p:cNvSpPr>
            <p:nvPr/>
          </p:nvSpPr>
          <p:spPr>
            <a:xfrm>
              <a:off x="1547664" y="3861048"/>
              <a:ext cx="6400800" cy="1584176"/>
            </a:xfrm>
            <a:prstGeom prst="rect">
              <a:avLst/>
            </a:prstGeom>
          </p:spPr>
          <p:txBody>
            <a:bodyPr vert="horz">
              <a:normAutofit fontScale="62500" lnSpcReduction="20000"/>
            </a:bodyPr>
            <a:lstStyle/>
            <a:p>
              <a:pPr marL="640080" marR="0" lvl="1" indent="-274320" algn="ctr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Wingdings 2"/>
                <a:buNone/>
                <a:tabLst/>
                <a:defRPr/>
              </a:pPr>
              <a:r>
                <a:rPr kumimoji="0" lang="fr-FR" sz="1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fr-FR" sz="4000" b="1" dirty="0" smtClean="0"/>
                <a:t>Un moyen de répondre aux nouvelles exigences du secteur touristique</a:t>
              </a:r>
              <a:endParaRPr kumimoji="0" lang="fr-FR" sz="1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20040" marR="0" lvl="0" indent="-32004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ct val="60000"/>
                <a:buFont typeface="Wingdings"/>
                <a:buChar char=""/>
                <a:tabLst/>
                <a:defRPr/>
              </a:pPr>
              <a:endParaRPr kumimoji="0" lang="fr-FR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00800" cy="990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questions à traiter en priorité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219200" y="1905000"/>
            <a:ext cx="6400800" cy="1371600"/>
          </a:xfrm>
        </p:spPr>
        <p:txBody>
          <a:bodyPr/>
          <a:lstStyle/>
          <a:p>
            <a:pPr lvl="1"/>
            <a:r>
              <a:rPr lang="fr-FR" sz="2800" dirty="0" smtClean="0"/>
              <a:t>Valoriser l’action et l’implication des bénévoles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19200" y="3244850"/>
            <a:ext cx="6400800" cy="10985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Définir le nouveau maillage des point</a:t>
            </a:r>
            <a:r>
              <a:rPr lang="fr-FR" sz="2800" dirty="0" smtClean="0"/>
              <a:t>s d’accueil et des locaux administratifs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19200" y="4725144"/>
            <a:ext cx="64008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Identifier le porteur des animations locales (le pôle ou pas ?)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09800" y="1752600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Les deux étapes de la création d’un Office de Tourisme regroupé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8883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Etape 1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définition du projet</a:t>
            </a:r>
            <a:endParaRPr lang="fr-FR" dirty="0"/>
          </a:p>
        </p:txBody>
      </p:sp>
      <p:graphicFrame>
        <p:nvGraphicFramePr>
          <p:cNvPr id="8" name="Diagramme 7"/>
          <p:cNvGraphicFramePr/>
          <p:nvPr/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8883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Etape 2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mise en œuvre du projet</a:t>
            </a: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475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653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 outil au service de la cohérence touristique</a:t>
            </a: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827584" y="908720"/>
          <a:ext cx="763284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 outil au service de la cohérence touristique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81808" y="1600296"/>
            <a:ext cx="4724400" cy="435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6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sz="3200" dirty="0" smtClean="0">
                <a:solidFill>
                  <a:srgbClr val="000000"/>
                </a:solidFill>
                <a:cs typeface="Arial" charset="0"/>
              </a:rPr>
              <a:t>Missions d’un Office de Tourisme</a:t>
            </a:r>
          </a:p>
          <a:p>
            <a:pPr marL="342900" lvl="0" indent="-342900" algn="just">
              <a:spcBef>
                <a:spcPts val="6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fr-FR" dirty="0" smtClean="0">
              <a:solidFill>
                <a:srgbClr val="000000"/>
              </a:solidFill>
              <a:cs typeface="Arial" charset="0"/>
            </a:endParaRPr>
          </a:p>
          <a:p>
            <a:pPr marL="342900" lvl="0" indent="-342900" algn="just">
              <a:spcBef>
                <a:spcPts val="60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dirty="0" smtClean="0">
                <a:solidFill>
                  <a:srgbClr val="000000"/>
                </a:solidFill>
                <a:cs typeface="Arial" charset="0"/>
              </a:rPr>
              <a:t>Selon </a:t>
            </a:r>
            <a:r>
              <a:rPr lang="fr-FR" dirty="0">
                <a:solidFill>
                  <a:srgbClr val="000000"/>
                </a:solidFill>
                <a:cs typeface="Arial" charset="0"/>
              </a:rPr>
              <a:t>l’article L133-3 du code du tourisme :</a:t>
            </a:r>
          </a:p>
          <a:p>
            <a:pPr marL="342900" lvl="0" indent="-342900" algn="just">
              <a:spcBef>
                <a:spcPts val="60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i="1" dirty="0">
                <a:solidFill>
                  <a:srgbClr val="000000"/>
                </a:solidFill>
                <a:cs typeface="Arial" charset="0"/>
              </a:rPr>
              <a:t>    L’office de tourisme assure </a:t>
            </a:r>
            <a:r>
              <a:rPr lang="fr-FR" b="1" i="1" u="sng" dirty="0">
                <a:solidFill>
                  <a:srgbClr val="000000"/>
                </a:solidFill>
                <a:cs typeface="Arial" charset="0"/>
              </a:rPr>
              <a:t>l’accueil et l’information</a:t>
            </a:r>
            <a:r>
              <a:rPr lang="fr-FR" b="1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fr-FR" i="1" dirty="0">
                <a:solidFill>
                  <a:srgbClr val="000000"/>
                </a:solidFill>
                <a:cs typeface="Arial" charset="0"/>
              </a:rPr>
              <a:t>du public ainsi que </a:t>
            </a:r>
            <a:r>
              <a:rPr lang="fr-FR" b="1" i="1" u="sng" dirty="0">
                <a:solidFill>
                  <a:srgbClr val="000000"/>
                </a:solidFill>
                <a:cs typeface="Arial" charset="0"/>
              </a:rPr>
              <a:t>la promotion touristique</a:t>
            </a:r>
            <a:r>
              <a:rPr lang="fr-FR" i="1" dirty="0">
                <a:solidFill>
                  <a:srgbClr val="000000"/>
                </a:solidFill>
                <a:cs typeface="Arial" charset="0"/>
              </a:rPr>
              <a:t> de la commune ou du groupement de communes, en coordination avec le comité départemental et le comité régional du tourisme. Il contribue à </a:t>
            </a:r>
            <a:r>
              <a:rPr lang="fr-FR" b="1" i="1" u="sng" dirty="0">
                <a:solidFill>
                  <a:srgbClr val="000000"/>
                </a:solidFill>
                <a:cs typeface="Arial" charset="0"/>
              </a:rPr>
              <a:t>coordonner les interventions des divers partenaires du développement touristique local</a:t>
            </a:r>
            <a:r>
              <a:rPr lang="fr-FR" i="1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 outil au service de la cohérence touristique</a:t>
            </a:r>
            <a:endParaRPr lang="fr-FR" dirty="0"/>
          </a:p>
        </p:txBody>
      </p:sp>
      <p:grpSp>
        <p:nvGrpSpPr>
          <p:cNvPr id="4" name="Groupe 21"/>
          <p:cNvGrpSpPr/>
          <p:nvPr/>
        </p:nvGrpSpPr>
        <p:grpSpPr>
          <a:xfrm>
            <a:off x="1475656" y="1707344"/>
            <a:ext cx="6096000" cy="4064000"/>
            <a:chOff x="-3240360" y="1700808"/>
            <a:chExt cx="6096000" cy="4064000"/>
          </a:xfrm>
        </p:grpSpPr>
        <p:graphicFrame>
          <p:nvGraphicFramePr>
            <p:cNvPr id="5" name="Diagramme 4"/>
            <p:cNvGraphicFramePr/>
            <p:nvPr/>
          </p:nvGraphicFramePr>
          <p:xfrm>
            <a:off x="-3240360" y="1700808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ZoneTexte 5"/>
            <p:cNvSpPr txBox="1"/>
            <p:nvPr/>
          </p:nvSpPr>
          <p:spPr>
            <a:xfrm>
              <a:off x="-3240360" y="1916833"/>
              <a:ext cx="6096000" cy="16004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 smtClean="0"/>
            </a:p>
            <a:p>
              <a:pPr algn="ctr"/>
              <a:r>
                <a:rPr lang="fr-FR" sz="2000" dirty="0" smtClean="0"/>
                <a:t>Une potentiel touristique qui doit s’exprimer dans les 4 missions légales de l’Office de Tourisme pour une action touristique cohérente</a:t>
              </a:r>
              <a:endParaRPr lang="fr-FR" dirty="0" smtClean="0"/>
            </a:p>
            <a:p>
              <a:pPr algn="ctr"/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487744" cy="1300808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>Un service public qui doit intégrer les besoins de demain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L’Office de Tourisme est un </a:t>
            </a:r>
            <a:r>
              <a:rPr lang="fr-FR" b="1" dirty="0" smtClean="0"/>
              <a:t>service public</a:t>
            </a:r>
            <a:r>
              <a:rPr lang="fr-FR" dirty="0" smtClean="0"/>
              <a:t> à la charge des collectivités qui répond à deux clientèles</a:t>
            </a:r>
          </a:p>
          <a:p>
            <a:pPr>
              <a:buNone/>
            </a:pPr>
            <a:endParaRPr lang="fr-FR" dirty="0" smtClean="0"/>
          </a:p>
        </p:txBody>
      </p:sp>
      <p:grpSp>
        <p:nvGrpSpPr>
          <p:cNvPr id="9" name="Groupe 8"/>
          <p:cNvGrpSpPr/>
          <p:nvPr/>
        </p:nvGrpSpPr>
        <p:grpSpPr>
          <a:xfrm>
            <a:off x="1115616" y="2564904"/>
            <a:ext cx="3008068" cy="1377444"/>
            <a:chOff x="1115616" y="2564904"/>
            <a:chExt cx="3008068" cy="1377444"/>
          </a:xfrm>
        </p:grpSpPr>
        <p:cxnSp>
          <p:nvCxnSpPr>
            <p:cNvPr id="5" name="Connecteur droit avec flèche 4"/>
            <p:cNvCxnSpPr/>
            <p:nvPr/>
          </p:nvCxnSpPr>
          <p:spPr>
            <a:xfrm flipH="1">
              <a:off x="2843808" y="2564904"/>
              <a:ext cx="432048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1115616" y="3573016"/>
              <a:ext cx="3008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Touristes et Populations Locales</a:t>
              </a:r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572000" y="2564904"/>
            <a:ext cx="3336939" cy="1377444"/>
            <a:chOff x="4572000" y="2564904"/>
            <a:chExt cx="3336939" cy="1377444"/>
          </a:xfrm>
        </p:grpSpPr>
        <p:cxnSp>
          <p:nvCxnSpPr>
            <p:cNvPr id="6" name="Connecteur droit avec flèche 5"/>
            <p:cNvCxnSpPr/>
            <p:nvPr/>
          </p:nvCxnSpPr>
          <p:spPr>
            <a:xfrm>
              <a:off x="5436096" y="2564904"/>
              <a:ext cx="36004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4572000" y="3573016"/>
              <a:ext cx="3336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Acteurs Touristiques et Prestataires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99592" y="4725144"/>
            <a:ext cx="6912768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perspectiveLef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ctr"/>
            <a:r>
              <a:rPr lang="fr-FR" sz="2400" b="1" dirty="0" smtClean="0"/>
              <a:t>Des  usagers dont les besoins et les moyens évoluent considérablement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en arc 29"/>
          <p:cNvCxnSpPr>
            <a:stCxn id="1031" idx="2"/>
          </p:cNvCxnSpPr>
          <p:nvPr/>
        </p:nvCxnSpPr>
        <p:spPr>
          <a:xfrm rot="16200000" flipH="1">
            <a:off x="3660853" y="1221708"/>
            <a:ext cx="1429660" cy="1400745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/>
          <p:cNvCxnSpPr>
            <a:stCxn id="1028" idx="2"/>
          </p:cNvCxnSpPr>
          <p:nvPr/>
        </p:nvCxnSpPr>
        <p:spPr>
          <a:xfrm rot="16200000" flipH="1">
            <a:off x="4437830" y="1566640"/>
            <a:ext cx="1368154" cy="916409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endCxn id="3" idx="0"/>
          </p:cNvCxnSpPr>
          <p:nvPr/>
        </p:nvCxnSpPr>
        <p:spPr>
          <a:xfrm rot="16200000" flipH="1">
            <a:off x="4981030" y="1867842"/>
            <a:ext cx="1440161" cy="24199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rc 54"/>
          <p:cNvCxnSpPr/>
          <p:nvPr/>
        </p:nvCxnSpPr>
        <p:spPr>
          <a:xfrm rot="5400000">
            <a:off x="5759268" y="1447914"/>
            <a:ext cx="1512168" cy="1009844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/>
          <p:nvPr/>
        </p:nvCxnSpPr>
        <p:spPr>
          <a:xfrm rot="10800000" flipV="1">
            <a:off x="6578792" y="1196751"/>
            <a:ext cx="1593613" cy="1440159"/>
          </a:xfrm>
          <a:prstGeom prst="curvedConnector3">
            <a:avLst>
              <a:gd name="adj1" fmla="val 54782"/>
            </a:avLst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2843809" y="1268760"/>
            <a:ext cx="5688632" cy="3657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COTISATIONS</a:t>
            </a:r>
            <a:endParaRPr lang="fr-FR" dirty="0"/>
          </a:p>
        </p:txBody>
      </p:sp>
      <p:sp>
        <p:nvSpPr>
          <p:cNvPr id="92" name="Rectangle avec flèche vers le bas 91"/>
          <p:cNvSpPr/>
          <p:nvPr/>
        </p:nvSpPr>
        <p:spPr>
          <a:xfrm rot="10800000">
            <a:off x="2915815" y="5157189"/>
            <a:ext cx="6120679" cy="1008111"/>
          </a:xfrm>
          <a:prstGeom prst="downArrowCallout">
            <a:avLst>
              <a:gd name="adj1" fmla="val 26619"/>
              <a:gd name="adj2" fmla="val 76621"/>
              <a:gd name="adj3" fmla="val 37369"/>
              <a:gd name="adj4" fmla="val 199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699792" y="6278359"/>
            <a:ext cx="6408712" cy="46300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-36512" y="-27384"/>
            <a:ext cx="2371111" cy="68328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5400" dirty="0"/>
          </a:p>
        </p:txBody>
      </p:sp>
      <p:pic>
        <p:nvPicPr>
          <p:cNvPr id="1028" name="Picture 4" descr="C:\Documents and Settings\Jean-Luc\Local Settings\Temporary Internet Files\Content.IE5\Z4W4PDBQ\dglxasset[2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51350" y="424779"/>
            <a:ext cx="824706" cy="9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Jean-Luc\Local Settings\Temporary Internet Files\Content.IE5\FZN7JKD1\dglxasset[1].a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73830" y="359122"/>
            <a:ext cx="73660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Jean-Luc\Local Settings\Temporary Internet Files\Content.IE5\STIFSDUF\dglxasset[1].as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67047" y="332656"/>
            <a:ext cx="924122" cy="9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Jean-Luc\Local Settings\Temporary Internet Files\Content.IE5\STIFSDUF\dglxasset[2].asp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72147" y="548680"/>
            <a:ext cx="806328" cy="6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Jean-Luc\Local Settings\Temporary Internet Files\Content.IE5\KPU74DQV\dglxasset[1].asp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5993"/>
            <a:ext cx="941257" cy="9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-36513" y="-27384"/>
            <a:ext cx="2371111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4400" dirty="0" smtClean="0"/>
              <a:t>Hier</a:t>
            </a:r>
            <a:endParaRPr lang="fr-FR" sz="4400" dirty="0"/>
          </a:p>
        </p:txBody>
      </p:sp>
      <p:sp>
        <p:nvSpPr>
          <p:cNvPr id="16" name="Pentagone 15"/>
          <p:cNvSpPr/>
          <p:nvPr/>
        </p:nvSpPr>
        <p:spPr>
          <a:xfrm>
            <a:off x="-32804" y="1052736"/>
            <a:ext cx="3236651" cy="720080"/>
          </a:xfrm>
          <a:prstGeom prst="homePlat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accent4">
                    <a:lumMod val="75000"/>
                  </a:schemeClr>
                </a:solidFill>
              </a:rPr>
              <a:t>Des prestataires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qui adhèrent en nombre</a:t>
            </a:r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Pentagone 30"/>
          <p:cNvSpPr/>
          <p:nvPr/>
        </p:nvSpPr>
        <p:spPr>
          <a:xfrm>
            <a:off x="-32803" y="2996952"/>
            <a:ext cx="3236651" cy="720080"/>
          </a:xfrm>
          <a:prstGeom prst="homePlat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Un OT quasi incontournable pour promouvoir/réserver</a:t>
            </a:r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Pentagone 34"/>
          <p:cNvSpPr/>
          <p:nvPr/>
        </p:nvSpPr>
        <p:spPr>
          <a:xfrm>
            <a:off x="-32803" y="5661248"/>
            <a:ext cx="3236651" cy="720080"/>
          </a:xfrm>
          <a:prstGeom prst="homePlat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</a:rPr>
              <a:t>Des touristes « annuels » ayant le réflexe « Office de Tourisme »</a:t>
            </a:r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" name="Groupe 87"/>
          <p:cNvGrpSpPr/>
          <p:nvPr/>
        </p:nvGrpSpPr>
        <p:grpSpPr>
          <a:xfrm>
            <a:off x="4499992" y="4293096"/>
            <a:ext cx="2726871" cy="720080"/>
            <a:chOff x="4581433" y="4581128"/>
            <a:chExt cx="2726871" cy="720080"/>
          </a:xfrm>
        </p:grpSpPr>
        <p:sp>
          <p:nvSpPr>
            <p:cNvPr id="74" name="Rectangle à coins arrondis 73"/>
            <p:cNvSpPr/>
            <p:nvPr/>
          </p:nvSpPr>
          <p:spPr>
            <a:xfrm>
              <a:off x="4581433" y="4618374"/>
              <a:ext cx="2726871" cy="682834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716016" y="4581128"/>
              <a:ext cx="554802" cy="554802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5714607" y="4725144"/>
              <a:ext cx="513577" cy="513577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660232" y="4653136"/>
              <a:ext cx="514206" cy="496128"/>
            </a:xfrm>
            <a:prstGeom prst="rect">
              <a:avLst/>
            </a:prstGeom>
          </p:spPr>
        </p:pic>
      </p:grpSp>
      <p:sp>
        <p:nvSpPr>
          <p:cNvPr id="3" name="Rectangle à coins arrondis 2"/>
          <p:cNvSpPr/>
          <p:nvPr/>
        </p:nvSpPr>
        <p:spPr>
          <a:xfrm>
            <a:off x="4767957" y="2708920"/>
            <a:ext cx="2108299" cy="10801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Office de tourisme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1725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2" grpId="0" animBg="1"/>
      <p:bldP spid="16" grpId="0" animBg="1"/>
      <p:bldP spid="31" grpId="0" animBg="1"/>
      <p:bldP spid="3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êver1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07995" cy="5112568"/>
          </a:xfrm>
          <a:prstGeom prst="rect">
            <a:avLst/>
          </a:prstGeom>
        </p:spPr>
      </p:pic>
      <p:grpSp>
        <p:nvGrpSpPr>
          <p:cNvPr id="2" name="Groupe 13"/>
          <p:cNvGrpSpPr/>
          <p:nvPr/>
        </p:nvGrpSpPr>
        <p:grpSpPr>
          <a:xfrm>
            <a:off x="3275856" y="2564904"/>
            <a:ext cx="2592288" cy="1890792"/>
            <a:chOff x="3275856" y="2420888"/>
            <a:chExt cx="2592288" cy="1890792"/>
          </a:xfrm>
        </p:grpSpPr>
        <p:sp>
          <p:nvSpPr>
            <p:cNvPr id="15" name="ZoneTexte 14"/>
            <p:cNvSpPr txBox="1"/>
            <p:nvPr/>
          </p:nvSpPr>
          <p:spPr>
            <a:xfrm>
              <a:off x="3419872" y="2420888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 smtClean="0">
                  <a:solidFill>
                    <a:srgbClr val="0066FF"/>
                  </a:solidFill>
                  <a:latin typeface="Gill Sans Ultra Bold" pitchFamily="34" charset="0"/>
                </a:rPr>
                <a:t>50%</a:t>
              </a:r>
              <a:endParaRPr lang="fr-FR" sz="6000" b="1" dirty="0">
                <a:solidFill>
                  <a:srgbClr val="0066FF"/>
                </a:solidFill>
                <a:latin typeface="Gill Sans Ultra Bold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275856" y="3573016"/>
              <a:ext cx="25922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66FF"/>
                  </a:solidFill>
                  <a:latin typeface="Gill Sans Ultra Bold" pitchFamily="34" charset="0"/>
                </a:rPr>
                <a:t>commencent à penser à un voyage sur internet</a:t>
              </a:r>
              <a:endParaRPr lang="fr-FR" sz="1400" dirty="0">
                <a:solidFill>
                  <a:srgbClr val="0066FF"/>
                </a:solidFill>
                <a:latin typeface="Gill Sans Ultra Bold" pitchFamily="34" charset="0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3275856" y="184482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Gill Sans Ultra Bold" pitchFamily="34" charset="0"/>
              </a:rPr>
              <a:t>Rêver</a:t>
            </a:r>
            <a:endParaRPr lang="fr-FR" sz="1600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908720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Gill Sans Ultra Bold" pitchFamily="34" charset="0"/>
              </a:rPr>
              <a:t>Les voyageurs adorent</a:t>
            </a:r>
            <a:r>
              <a:rPr lang="fr-FR" sz="1600" dirty="0" smtClean="0">
                <a:solidFill>
                  <a:srgbClr val="FFC000"/>
                </a:solidFill>
                <a:latin typeface="Gill Sans Ultra Bold" pitchFamily="34" charset="0"/>
              </a:rPr>
              <a:t> </a:t>
            </a:r>
            <a:r>
              <a:rPr lang="fr-FR" sz="1600" dirty="0" smtClean="0">
                <a:solidFill>
                  <a:srgbClr val="0066FF"/>
                </a:solidFill>
                <a:latin typeface="Gill Sans Ultra Bold" pitchFamily="34" charset="0"/>
              </a:rPr>
              <a:t>passer du temps à rêver</a:t>
            </a:r>
            <a:r>
              <a:rPr lang="fr-FR" sz="1600" dirty="0" smtClean="0">
                <a:solidFill>
                  <a:srgbClr val="FFC000"/>
                </a:solidFill>
                <a:latin typeface="Gill Sans Ultra Bold" pitchFamily="34" charset="0"/>
              </a:rPr>
              <a:t> </a:t>
            </a:r>
            <a:r>
              <a:rPr lang="fr-FR" sz="1600" dirty="0" smtClean="0">
                <a:latin typeface="Gill Sans Ultra Bold" pitchFamily="34" charset="0"/>
              </a:rPr>
              <a:t>de leur prochain séjour</a:t>
            </a:r>
            <a:endParaRPr lang="fr-FR" sz="1600" dirty="0"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Organiser2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131165"/>
          </a:xfrm>
          <a:prstGeom prst="rect">
            <a:avLst/>
          </a:prstGeom>
        </p:spPr>
      </p:pic>
      <p:grpSp>
        <p:nvGrpSpPr>
          <p:cNvPr id="2" name="Groupe 4"/>
          <p:cNvGrpSpPr/>
          <p:nvPr/>
        </p:nvGrpSpPr>
        <p:grpSpPr>
          <a:xfrm>
            <a:off x="3275856" y="2492896"/>
            <a:ext cx="2592288" cy="2034227"/>
            <a:chOff x="3275856" y="2564904"/>
            <a:chExt cx="2592288" cy="2034227"/>
          </a:xfrm>
        </p:grpSpPr>
        <p:sp>
          <p:nvSpPr>
            <p:cNvPr id="6" name="ZoneTexte 5"/>
            <p:cNvSpPr txBox="1"/>
            <p:nvPr/>
          </p:nvSpPr>
          <p:spPr>
            <a:xfrm>
              <a:off x="3491880" y="2564904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b="1" dirty="0" smtClean="0">
                  <a:solidFill>
                    <a:srgbClr val="FF9900"/>
                  </a:solidFill>
                  <a:latin typeface="Gill Sans Ultra Bold" pitchFamily="34" charset="0"/>
                </a:rPr>
                <a:t>85%</a:t>
              </a:r>
              <a:endParaRPr lang="fr-FR" sz="6000" b="1" dirty="0">
                <a:solidFill>
                  <a:srgbClr val="FF9900"/>
                </a:solidFill>
                <a:latin typeface="Gill Sans Ultra Bold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275856" y="3645024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FFC000"/>
                  </a:solidFill>
                  <a:latin typeface="Gill Sans Ultra Bold" pitchFamily="34" charset="0"/>
                </a:rPr>
                <a:t>considèrent internet comme leur source principale d’information</a:t>
              </a:r>
              <a:endParaRPr lang="fr-FR" sz="1400" dirty="0">
                <a:solidFill>
                  <a:srgbClr val="FFC000"/>
                </a:solidFill>
                <a:latin typeface="Gill Sans Ultra Bold" pitchFamily="34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6012160" y="1052736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latin typeface="Gill Sans Ultra Bold" pitchFamily="34" charset="0"/>
              </a:rPr>
              <a:t>Les voyageurs </a:t>
            </a:r>
            <a:r>
              <a:rPr lang="fr-FR" sz="1600" dirty="0" smtClean="0">
                <a:solidFill>
                  <a:srgbClr val="FFC000"/>
                </a:solidFill>
                <a:latin typeface="Gill Sans Ultra Bold" pitchFamily="34" charset="0"/>
              </a:rPr>
              <a:t>font confiance aux informations en ligne </a:t>
            </a:r>
            <a:r>
              <a:rPr lang="fr-FR" sz="1600" dirty="0" smtClean="0">
                <a:latin typeface="Gill Sans Ultra Bold" pitchFamily="34" charset="0"/>
              </a:rPr>
              <a:t>pour organiser leur séjour</a:t>
            </a:r>
            <a:endParaRPr lang="fr-FR" sz="1600" dirty="0">
              <a:latin typeface="Gill Sans Ultra Bol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4629719">
            <a:off x="4737011" y="297690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Gill Sans Ultra Bold" pitchFamily="34" charset="0"/>
              </a:rPr>
              <a:t>Planifier</a:t>
            </a:r>
            <a:endParaRPr lang="fr-FR" sz="1600" dirty="0">
              <a:solidFill>
                <a:schemeClr val="bg1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3234</TotalTime>
  <Words>1201</Words>
  <Application>Microsoft Office PowerPoint</Application>
  <PresentationFormat>Affichage à l'écran (4:3)</PresentationFormat>
  <Paragraphs>248</Paragraphs>
  <Slides>29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Médian</vt:lpstr>
      <vt:lpstr>2_Conception personnalisée</vt:lpstr>
      <vt:lpstr>1_Conception personnalisée</vt:lpstr>
      <vt:lpstr>Conception personnalisée</vt:lpstr>
      <vt:lpstr>Argumentaire à la structuration touristique</vt:lpstr>
      <vt:lpstr>Valoriser la cohérence touristique du territoire choisi</vt:lpstr>
      <vt:lpstr>Un outil au service de la cohérence touristique</vt:lpstr>
      <vt:lpstr>Un outil au service de la cohérence touristique</vt:lpstr>
      <vt:lpstr>Un outil au service de la cohérence touristique</vt:lpstr>
      <vt:lpstr>Un service public qui doit intégrer les besoins de demain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Petit lexique illustré de l’Office de Tourisme regroupé</vt:lpstr>
      <vt:lpstr>Petit lexique illustré de l’Office de Tourisme regroupé</vt:lpstr>
      <vt:lpstr>Petit lexique illustré de l’Office de Tourisme regroupé</vt:lpstr>
      <vt:lpstr>Petit lexique illustré de l’Office de Tourisme regroupé</vt:lpstr>
      <vt:lpstr>Diapositive 22</vt:lpstr>
      <vt:lpstr>Office de Tourisme du Pays Manslois</vt:lpstr>
      <vt:lpstr>Bilan</vt:lpstr>
      <vt:lpstr>Un Office de Tourisme regroupé, ce serait…</vt:lpstr>
      <vt:lpstr>Les questions à traiter en priorité</vt:lpstr>
      <vt:lpstr>Diapositive 27</vt:lpstr>
      <vt:lpstr>Etape 1 La définition du projet</vt:lpstr>
      <vt:lpstr>Etape 2 La mise en œuvre du projet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Argumentaire à la structuration touristique</dc:title>
  <dc:creator>camille</dc:creator>
  <cp:lastModifiedBy>camille</cp:lastModifiedBy>
  <cp:revision>175</cp:revision>
  <dcterms:created xsi:type="dcterms:W3CDTF">2012-05-21T07:21:00Z</dcterms:created>
  <dcterms:modified xsi:type="dcterms:W3CDTF">2012-09-21T11:47:32Z</dcterms:modified>
</cp:coreProperties>
</file>