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notesMasterIdLst>
    <p:notesMasterId r:id="rId23"/>
  </p:notesMasterIdLst>
  <p:sldIdLst>
    <p:sldId id="287" r:id="rId2"/>
    <p:sldId id="256" r:id="rId3"/>
    <p:sldId id="258" r:id="rId4"/>
    <p:sldId id="269" r:id="rId5"/>
    <p:sldId id="270" r:id="rId6"/>
    <p:sldId id="271" r:id="rId7"/>
    <p:sldId id="272" r:id="rId8"/>
    <p:sldId id="273" r:id="rId9"/>
    <p:sldId id="274" r:id="rId10"/>
    <p:sldId id="275" r:id="rId11"/>
    <p:sldId id="276" r:id="rId12"/>
    <p:sldId id="288" r:id="rId13"/>
    <p:sldId id="277" r:id="rId14"/>
    <p:sldId id="278" r:id="rId15"/>
    <p:sldId id="279" r:id="rId16"/>
    <p:sldId id="280" r:id="rId17"/>
    <p:sldId id="281" r:id="rId18"/>
    <p:sldId id="283" r:id="rId19"/>
    <p:sldId id="284" r:id="rId20"/>
    <p:sldId id="285" r:id="rId21"/>
    <p:sldId id="286"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9031" autoAdjust="0"/>
    <p:restoredTop sz="94615" autoAdjust="0"/>
  </p:normalViewPr>
  <p:slideViewPr>
    <p:cSldViewPr>
      <p:cViewPr>
        <p:scale>
          <a:sx n="75" d="100"/>
          <a:sy n="75" d="100"/>
        </p:scale>
        <p:origin x="-2456" y="-15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1D8AE8-A920-47A2-A3A5-673832AB3F5B}" type="datetimeFigureOut">
              <a:rPr lang="fr-FR" smtClean="0"/>
              <a:pPr/>
              <a:t>11/09/12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182DEF-9FD0-4465-85AD-416A129D294D}"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A182DEF-9FD0-4465-85AD-416A129D294D}" type="slidenum">
              <a:rPr lang="fr-FR" smtClean="0"/>
              <a:pPr/>
              <a:t>16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A182DEF-9FD0-4465-85AD-416A129D294D}" type="slidenum">
              <a:rPr lang="fr-FR" smtClean="0"/>
              <a:pPr/>
              <a:t>17</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A182DEF-9FD0-4465-85AD-416A129D294D}" type="slidenum">
              <a:rPr lang="fr-FR" smtClean="0"/>
              <a:pPr/>
              <a:t>18</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A182DEF-9FD0-4465-85AD-416A129D294D}" type="slidenum">
              <a:rPr lang="fr-FR" smtClean="0"/>
              <a:pPr/>
              <a:t>19</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A182DEF-9FD0-4465-85AD-416A129D294D}" type="slidenum">
              <a:rPr lang="fr-FR" smtClean="0"/>
              <a:pPr/>
              <a:t>20</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A182DEF-9FD0-4465-85AD-416A129D294D}" type="slidenum">
              <a:rPr lang="fr-FR" smtClean="0"/>
              <a:pPr/>
              <a:t>21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D832950-39EA-4239-AFC7-BCCD19577E92}" type="datetimeFigureOut">
              <a:rPr lang="fr-FR" smtClean="0"/>
              <a:pPr/>
              <a:t>11/09/12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6AE5DE70-87DD-4278-BEBE-E8E774B1C10D}"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D832950-39EA-4239-AFC7-BCCD19577E92}" type="datetimeFigureOut">
              <a:rPr lang="fr-FR" smtClean="0"/>
              <a:pPr/>
              <a:t>11/09/12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6AE5DE70-87DD-4278-BEBE-E8E774B1C10D}"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D832950-39EA-4239-AFC7-BCCD19577E92}" type="datetimeFigureOut">
              <a:rPr lang="fr-FR" smtClean="0"/>
              <a:pPr/>
              <a:t>11/09/12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6AE5DE70-87DD-4278-BEBE-E8E774B1C10D}"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D832950-39EA-4239-AFC7-BCCD19577E92}" type="datetimeFigureOut">
              <a:rPr lang="fr-FR" smtClean="0"/>
              <a:pPr/>
              <a:t>11/09/12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6AE5DE70-87DD-4278-BEBE-E8E774B1C10D}"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D832950-39EA-4239-AFC7-BCCD19577E92}" type="datetimeFigureOut">
              <a:rPr lang="fr-FR" smtClean="0"/>
              <a:pPr/>
              <a:t>11/09/12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6AE5DE70-87DD-4278-BEBE-E8E774B1C10D}"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D832950-39EA-4239-AFC7-BCCD19577E92}" type="datetimeFigureOut">
              <a:rPr lang="fr-FR" smtClean="0"/>
              <a:pPr/>
              <a:t>11/09/12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6AE5DE70-87DD-4278-BEBE-E8E774B1C10D}"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D832950-39EA-4239-AFC7-BCCD19577E92}" type="datetimeFigureOut">
              <a:rPr lang="fr-FR" smtClean="0"/>
              <a:pPr/>
              <a:t>11/09/12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a:xfrm>
            <a:off x="6553200" y="6356350"/>
            <a:ext cx="2133600" cy="365125"/>
          </a:xfrm>
          <a:prstGeom prst="rect">
            <a:avLst/>
          </a:prstGeom>
        </p:spPr>
        <p:txBody>
          <a:bodyPr/>
          <a:lstStyle/>
          <a:p>
            <a:fld id="{6AE5DE70-87DD-4278-BEBE-E8E774B1C10D}"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D832950-39EA-4239-AFC7-BCCD19577E92}" type="datetimeFigureOut">
              <a:rPr lang="fr-FR" smtClean="0"/>
              <a:pPr/>
              <a:t>11/09/12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6AE5DE70-87DD-4278-BEBE-E8E774B1C10D}"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D832950-39EA-4239-AFC7-BCCD19577E92}" type="datetimeFigureOut">
              <a:rPr lang="fr-FR" smtClean="0"/>
              <a:pPr/>
              <a:t>11/09/12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6553200" y="6356350"/>
            <a:ext cx="2133600" cy="365125"/>
          </a:xfrm>
          <a:prstGeom prst="rect">
            <a:avLst/>
          </a:prstGeom>
        </p:spPr>
        <p:txBody>
          <a:bodyPr/>
          <a:lstStyle/>
          <a:p>
            <a:fld id="{6AE5DE70-87DD-4278-BEBE-E8E774B1C10D}"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D832950-39EA-4239-AFC7-BCCD19577E92}" type="datetimeFigureOut">
              <a:rPr lang="fr-FR" smtClean="0"/>
              <a:pPr/>
              <a:t>11/09/12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6AE5DE70-87DD-4278-BEBE-E8E774B1C10D}"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D832950-39EA-4239-AFC7-BCCD19577E92}" type="datetimeFigureOut">
              <a:rPr lang="fr-FR" smtClean="0"/>
              <a:pPr/>
              <a:t>11/09/12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6AE5DE70-87DD-4278-BEBE-E8E774B1C10D}"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32950-39EA-4239-AFC7-BCCD19577E92}" type="datetimeFigureOut">
              <a:rPr lang="fr-FR" smtClean="0"/>
              <a:pPr/>
              <a:t>11/09/12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pic>
        <p:nvPicPr>
          <p:cNvPr id="7" name="Image 6" descr="OTF.jpeg"/>
          <p:cNvPicPr>
            <a:picLocks noChangeAspect="1"/>
          </p:cNvPicPr>
          <p:nvPr userDrawn="1"/>
        </p:nvPicPr>
        <p:blipFill>
          <a:blip r:embed="rId13"/>
          <a:stretch>
            <a:fillRect/>
          </a:stretch>
        </p:blipFill>
        <p:spPr>
          <a:xfrm>
            <a:off x="8229600" y="0"/>
            <a:ext cx="914400" cy="1395984"/>
          </a:xfrm>
          <a:prstGeom prst="rect">
            <a:avLst/>
          </a:prstGeom>
        </p:spPr>
      </p:pic>
      <p:pic>
        <p:nvPicPr>
          <p:cNvPr id="8" name="Image 7" descr="MSDT.jpeg"/>
          <p:cNvPicPr>
            <a:picLocks noChangeAspect="1"/>
          </p:cNvPicPr>
          <p:nvPr userDrawn="1"/>
        </p:nvPicPr>
        <p:blipFill>
          <a:blip r:embed="rId14"/>
          <a:stretch>
            <a:fillRect/>
          </a:stretch>
        </p:blipFill>
        <p:spPr>
          <a:xfrm>
            <a:off x="0" y="0"/>
            <a:ext cx="1157288" cy="1272468"/>
          </a:xfrm>
          <a:prstGeom prst="rect">
            <a:avLst/>
          </a:prstGeom>
        </p:spPr>
      </p:pic>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2971800"/>
            <a:ext cx="8229600" cy="1447800"/>
          </a:xfrm>
        </p:spPr>
        <p:txBody>
          <a:bodyPr/>
          <a:lstStyle/>
          <a:p>
            <a:r>
              <a:rPr lang="fr-FR" dirty="0" smtClean="0"/>
              <a:t>Typologie des élus</a:t>
            </a:r>
            <a:br>
              <a:rPr lang="fr-FR" dirty="0" smtClean="0"/>
            </a:br>
            <a:r>
              <a:rPr lang="fr-FR" sz="2800" i="1" dirty="0" smtClean="0"/>
              <a:t>Définition des profils et guide d’action</a:t>
            </a:r>
            <a:endParaRPr lang="fr-FR" sz="2800" i="1"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à coins arrondis 3"/>
          <p:cNvSpPr/>
          <p:nvPr/>
        </p:nvSpPr>
        <p:spPr>
          <a:xfrm>
            <a:off x="228600" y="1295400"/>
            <a:ext cx="8686800" cy="5334000"/>
          </a:xfrm>
          <a:prstGeom prst="roundRect">
            <a:avLst/>
          </a:prstGeom>
          <a:solidFill>
            <a:schemeClr val="accent1">
              <a:lumMod val="20000"/>
              <a:lumOff val="80000"/>
            </a:schemeClr>
          </a:solidFill>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2"/>
                </a:solidFill>
              </a:rPr>
              <a:t>Opposant à impact mineur</a:t>
            </a:r>
          </a:p>
          <a:p>
            <a:endParaRPr lang="fr-FR" dirty="0" smtClean="0">
              <a:solidFill>
                <a:schemeClr val="tx2"/>
              </a:solidFill>
            </a:endParaRPr>
          </a:p>
          <a:p>
            <a:r>
              <a:rPr lang="fr-FR" dirty="0" smtClean="0">
                <a:solidFill>
                  <a:schemeClr val="tx2"/>
                </a:solidFill>
              </a:rPr>
              <a:t>Poids et influence politique</a:t>
            </a:r>
            <a:r>
              <a:rPr lang="fr-FR" dirty="0" smtClean="0">
                <a:solidFill>
                  <a:schemeClr val="tx2"/>
                </a:solidFill>
              </a:rPr>
              <a:t>:</a:t>
            </a:r>
          </a:p>
          <a:p>
            <a:endParaRPr lang="fr-FR" dirty="0" smtClean="0">
              <a:solidFill>
                <a:schemeClr val="tx2"/>
              </a:solidFill>
            </a:endParaRPr>
          </a:p>
          <a:p>
            <a:r>
              <a:rPr lang="fr-FR" dirty="0" smtClean="0">
                <a:solidFill>
                  <a:schemeClr val="tx2"/>
                </a:solidFill>
              </a:rPr>
              <a:t>Volonté de structurer : </a:t>
            </a:r>
          </a:p>
          <a:p>
            <a:pPr algn="just"/>
            <a:endParaRPr lang="fr-FR" dirty="0" smtClean="0">
              <a:solidFill>
                <a:schemeClr val="tx2"/>
              </a:solidFill>
            </a:endParaRPr>
          </a:p>
          <a:p>
            <a:pPr algn="just"/>
            <a:r>
              <a:rPr lang="fr-FR" sz="2000" b="1" dirty="0" smtClean="0">
                <a:solidFill>
                  <a:schemeClr val="tx2"/>
                </a:solidFill>
              </a:rPr>
              <a:t>Connaissance du secteur touristique: </a:t>
            </a:r>
            <a:r>
              <a:rPr lang="fr-FR" sz="1600" dirty="0" smtClean="0">
                <a:solidFill>
                  <a:schemeClr val="tx2"/>
                </a:solidFill>
              </a:rPr>
              <a:t>il a une connaissance du tourisme qui est</a:t>
            </a:r>
            <a:r>
              <a:rPr lang="fr-FR" sz="1600" dirty="0" smtClean="0">
                <a:solidFill>
                  <a:schemeClr val="tx2"/>
                </a:solidFill>
              </a:rPr>
              <a:t> limitée</a:t>
            </a:r>
            <a:r>
              <a:rPr lang="fr-FR" sz="1600" dirty="0" smtClean="0">
                <a:solidFill>
                  <a:schemeClr val="tx2"/>
                </a:solidFill>
              </a:rPr>
              <a:t>. Son intérêt et son investissement dans la structure touristique locale est pour lui un moyen de reconnaissance. Il s’y investis de manière limitée et dans une démarche plutôt égocentrique, liant ainsi son opposition à la structuration à sa propre personne.</a:t>
            </a:r>
            <a:r>
              <a:rPr lang="fr-FR" sz="1600" dirty="0" smtClean="0">
                <a:solidFill>
                  <a:schemeClr val="tx2"/>
                </a:solidFill>
              </a:rPr>
              <a:t> </a:t>
            </a:r>
          </a:p>
          <a:p>
            <a:endParaRPr lang="fr-FR" dirty="0" smtClean="0">
              <a:solidFill>
                <a:schemeClr val="tx2"/>
              </a:solidFill>
            </a:endParaRPr>
          </a:p>
          <a:p>
            <a:r>
              <a:rPr lang="fr-FR" sz="2000" b="1" dirty="0" smtClean="0">
                <a:solidFill>
                  <a:schemeClr val="tx2"/>
                </a:solidFill>
              </a:rPr>
              <a:t>Comment agir ?</a:t>
            </a:r>
            <a:endParaRPr lang="fr-FR" sz="2000" b="1" dirty="0" smtClean="0">
              <a:solidFill>
                <a:schemeClr val="tx2"/>
              </a:solidFill>
            </a:endParaRPr>
          </a:p>
          <a:p>
            <a:pPr algn="just"/>
            <a:r>
              <a:rPr lang="fr-FR" sz="1600" dirty="0" smtClean="0">
                <a:solidFill>
                  <a:schemeClr val="tx2"/>
                </a:solidFill>
              </a:rPr>
              <a:t>Il est </a:t>
            </a:r>
            <a:r>
              <a:rPr lang="fr-FR" sz="1600" dirty="0" smtClean="0">
                <a:solidFill>
                  <a:schemeClr val="tx2"/>
                </a:solidFill>
              </a:rPr>
              <a:t>d’abord important </a:t>
            </a:r>
            <a:r>
              <a:rPr lang="fr-FR" sz="1600" b="1" dirty="0" smtClean="0">
                <a:solidFill>
                  <a:schemeClr val="tx2"/>
                </a:solidFill>
              </a:rPr>
              <a:t>de reconnaître son investissement</a:t>
            </a:r>
            <a:r>
              <a:rPr lang="fr-FR" sz="1600" dirty="0" smtClean="0">
                <a:solidFill>
                  <a:schemeClr val="tx2"/>
                </a:solidFill>
              </a:rPr>
              <a:t> et ce qu’il a accompli pour la structure. Il faut également assurer la </a:t>
            </a:r>
            <a:r>
              <a:rPr lang="fr-FR" sz="1600" b="1" dirty="0" smtClean="0">
                <a:solidFill>
                  <a:schemeClr val="tx2"/>
                </a:solidFill>
              </a:rPr>
              <a:t>reconnaissance de sa personnalité politique </a:t>
            </a:r>
            <a:r>
              <a:rPr lang="fr-FR" sz="1600" dirty="0" smtClean="0">
                <a:solidFill>
                  <a:schemeClr val="tx2"/>
                </a:solidFill>
              </a:rPr>
              <a:t>dans le futur projet. Il</a:t>
            </a:r>
            <a:r>
              <a:rPr lang="fr-FR" sz="1600" dirty="0" smtClean="0">
                <a:solidFill>
                  <a:schemeClr val="tx2"/>
                </a:solidFill>
              </a:rPr>
              <a:t> est nécessaire de </a:t>
            </a:r>
            <a:r>
              <a:rPr lang="fr-FR" sz="1600" b="1" dirty="0" smtClean="0">
                <a:solidFill>
                  <a:schemeClr val="tx2"/>
                </a:solidFill>
              </a:rPr>
              <a:t>faire </a:t>
            </a:r>
            <a:r>
              <a:rPr lang="fr-FR" sz="1600" b="1" dirty="0" smtClean="0">
                <a:solidFill>
                  <a:schemeClr val="tx2"/>
                </a:solidFill>
              </a:rPr>
              <a:t>évoluer sa vision de l’office de tourisme </a:t>
            </a:r>
            <a:r>
              <a:rPr lang="fr-FR" sz="1600" dirty="0" smtClean="0">
                <a:solidFill>
                  <a:schemeClr val="tx2"/>
                </a:solidFill>
              </a:rPr>
              <a:t>pour lui faire comprendre que son action politique sera d’autant plus reconnue</a:t>
            </a:r>
            <a:r>
              <a:rPr lang="fr-FR" sz="1600" dirty="0" smtClean="0">
                <a:solidFill>
                  <a:schemeClr val="tx2"/>
                </a:solidFill>
              </a:rPr>
              <a:t> s’il </a:t>
            </a:r>
            <a:r>
              <a:rPr lang="fr-FR" sz="1600" dirty="0" smtClean="0">
                <a:solidFill>
                  <a:schemeClr val="tx2"/>
                </a:solidFill>
              </a:rPr>
              <a:t>agit au mieux pour ses </a:t>
            </a:r>
            <a:r>
              <a:rPr lang="fr-FR" sz="1600" dirty="0" smtClean="0">
                <a:solidFill>
                  <a:schemeClr val="tx2"/>
                </a:solidFill>
              </a:rPr>
              <a:t>électeurs (qui sont des acteurs économiques, les habitants locaux…).</a:t>
            </a:r>
            <a:endParaRPr lang="fr-FR" sz="1600" dirty="0" smtClean="0">
              <a:solidFill>
                <a:schemeClr val="tx2"/>
              </a:solidFill>
            </a:endParaRPr>
          </a:p>
        </p:txBody>
      </p:sp>
      <p:pic>
        <p:nvPicPr>
          <p:cNvPr id="8" name="Image 7" descr="orage.jpg"/>
          <p:cNvPicPr>
            <a:picLocks noChangeAspect="1"/>
          </p:cNvPicPr>
          <p:nvPr/>
        </p:nvPicPr>
        <p:blipFill>
          <a:blip r:embed="rId2" cstate="print">
            <a:clrChange>
              <a:clrFrom>
                <a:srgbClr val="FEFEFE"/>
              </a:clrFrom>
              <a:clrTo>
                <a:srgbClr val="FEFEFE">
                  <a:alpha val="0"/>
                </a:srgbClr>
              </a:clrTo>
            </a:clrChange>
          </a:blip>
          <a:stretch>
            <a:fillRect/>
          </a:stretch>
        </p:blipFill>
        <p:spPr>
          <a:xfrm>
            <a:off x="2819400" y="2286000"/>
            <a:ext cx="1041400" cy="977900"/>
          </a:xfrm>
          <a:prstGeom prst="rect">
            <a:avLst/>
          </a:prstGeom>
        </p:spPr>
      </p:pic>
      <p:pic>
        <p:nvPicPr>
          <p:cNvPr id="9" name="Image 8" descr="nuage soleil.jpg"/>
          <p:cNvPicPr>
            <a:picLocks noChangeAspect="1"/>
          </p:cNvPicPr>
          <p:nvPr/>
        </p:nvPicPr>
        <p:blipFill>
          <a:blip r:embed="rId3" cstate="print">
            <a:clrChange>
              <a:clrFrom>
                <a:srgbClr val="FFFFFF"/>
              </a:clrFrom>
              <a:clrTo>
                <a:srgbClr val="FFFFFF">
                  <a:alpha val="0"/>
                </a:srgbClr>
              </a:clrTo>
            </a:clrChange>
          </a:blip>
          <a:stretch>
            <a:fillRect/>
          </a:stretch>
        </p:blipFill>
        <p:spPr>
          <a:xfrm>
            <a:off x="3505200" y="1828800"/>
            <a:ext cx="1008112" cy="776363"/>
          </a:xfrm>
          <a:prstGeom prst="rect">
            <a:avLst/>
          </a:prstGeom>
        </p:spPr>
      </p:pic>
      <p:sp>
        <p:nvSpPr>
          <p:cNvPr id="5" name="Titre 1"/>
          <p:cNvSpPr>
            <a:spLocks noGrp="1"/>
          </p:cNvSpPr>
          <p:nvPr>
            <p:ph type="title"/>
          </p:nvPr>
        </p:nvSpPr>
        <p:spPr>
          <a:xfrm>
            <a:off x="609600" y="228600"/>
            <a:ext cx="8229600" cy="1447800"/>
          </a:xfrm>
        </p:spPr>
        <p:txBody>
          <a:bodyPr/>
          <a:lstStyle/>
          <a:p>
            <a:r>
              <a:rPr lang="fr-FR" sz="3200" dirty="0" smtClean="0"/>
              <a:t>Typologie des élus</a:t>
            </a:r>
            <a:r>
              <a:rPr lang="fr-FR" dirty="0" smtClean="0"/>
              <a:t/>
            </a:r>
            <a:br>
              <a:rPr lang="fr-FR" dirty="0" smtClean="0"/>
            </a:br>
            <a:r>
              <a:rPr lang="fr-FR" sz="2000" i="1" dirty="0" smtClean="0"/>
              <a:t>Définition des profils et guide d’action</a:t>
            </a:r>
            <a:endParaRPr lang="fr-FR" sz="2000" i="1"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à coins arrondis 3"/>
          <p:cNvSpPr/>
          <p:nvPr/>
        </p:nvSpPr>
        <p:spPr>
          <a:xfrm>
            <a:off x="228600" y="1371600"/>
            <a:ext cx="8686800" cy="5486400"/>
          </a:xfrm>
          <a:prstGeom prst="roundRect">
            <a:avLst/>
          </a:prstGeom>
          <a:solidFill>
            <a:schemeClr val="accent1">
              <a:lumMod val="20000"/>
              <a:lumOff val="80000"/>
            </a:schemeClr>
          </a:solidFill>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2"/>
                </a:solidFill>
              </a:rPr>
              <a:t>Opposant influent</a:t>
            </a:r>
          </a:p>
          <a:p>
            <a:endParaRPr lang="fr-FR" dirty="0" smtClean="0">
              <a:solidFill>
                <a:schemeClr val="tx2"/>
              </a:solidFill>
            </a:endParaRPr>
          </a:p>
          <a:p>
            <a:r>
              <a:rPr lang="fr-FR" dirty="0" smtClean="0">
                <a:solidFill>
                  <a:schemeClr val="tx2"/>
                </a:solidFill>
              </a:rPr>
              <a:t>Poids et influence politique:</a:t>
            </a:r>
          </a:p>
          <a:p>
            <a:pPr lvl="1"/>
            <a:endParaRPr lang="fr-FR" dirty="0" smtClean="0">
              <a:solidFill>
                <a:schemeClr val="tx2"/>
              </a:solidFill>
            </a:endParaRPr>
          </a:p>
          <a:p>
            <a:r>
              <a:rPr lang="fr-FR" dirty="0" smtClean="0">
                <a:solidFill>
                  <a:schemeClr val="tx2"/>
                </a:solidFill>
              </a:rPr>
              <a:t>Volonté de structurer : </a:t>
            </a:r>
          </a:p>
          <a:p>
            <a:pPr algn="just"/>
            <a:endParaRPr lang="fr-FR" dirty="0" smtClean="0">
              <a:solidFill>
                <a:schemeClr val="tx2"/>
              </a:solidFill>
            </a:endParaRPr>
          </a:p>
          <a:p>
            <a:pPr algn="just"/>
            <a:r>
              <a:rPr lang="fr-FR" sz="2000" b="1" dirty="0" smtClean="0">
                <a:solidFill>
                  <a:schemeClr val="tx2"/>
                </a:solidFill>
              </a:rPr>
              <a:t>Connaissance du secteur touristique: </a:t>
            </a:r>
            <a:r>
              <a:rPr lang="fr-FR" sz="1600" dirty="0" smtClean="0">
                <a:solidFill>
                  <a:schemeClr val="tx2"/>
                </a:solidFill>
              </a:rPr>
              <a:t>il a une bonne connaissance du secteur touristique et des enjeux liés à l’office de tourisme du futur. Il est politiquement impliqué dans le tourisme, à un niveau plutôt local, souvent sur un territoire qui représente le point touristique culminant.</a:t>
            </a:r>
            <a:r>
              <a:rPr lang="fr-FR" sz="1600" dirty="0" smtClean="0">
                <a:solidFill>
                  <a:schemeClr val="tx2"/>
                </a:solidFill>
              </a:rPr>
              <a:t> </a:t>
            </a:r>
            <a:r>
              <a:rPr lang="fr-FR" sz="1600" dirty="0" smtClean="0">
                <a:solidFill>
                  <a:schemeClr val="tx2"/>
                </a:solidFill>
              </a:rPr>
              <a:t>T</a:t>
            </a:r>
            <a:r>
              <a:rPr lang="fr-FR" sz="1600" dirty="0" smtClean="0">
                <a:solidFill>
                  <a:schemeClr val="tx2"/>
                </a:solidFill>
              </a:rPr>
              <a:t>rès </a:t>
            </a:r>
            <a:r>
              <a:rPr lang="fr-FR" sz="1600" dirty="0" smtClean="0">
                <a:solidFill>
                  <a:schemeClr val="tx2"/>
                </a:solidFill>
              </a:rPr>
              <a:t>impliqué dans la structure qu’il </a:t>
            </a:r>
            <a:r>
              <a:rPr lang="fr-FR" sz="1600" dirty="0" smtClean="0">
                <a:solidFill>
                  <a:schemeClr val="tx2"/>
                </a:solidFill>
              </a:rPr>
              <a:t>préside, il considère </a:t>
            </a:r>
            <a:r>
              <a:rPr lang="fr-FR" sz="1600" dirty="0" smtClean="0">
                <a:solidFill>
                  <a:schemeClr val="tx2"/>
                </a:solidFill>
              </a:rPr>
              <a:t>que l’organisation actuelle est « bien telle qu’elle est ».</a:t>
            </a:r>
            <a:r>
              <a:rPr lang="fr-FR" sz="1600" dirty="0" smtClean="0">
                <a:solidFill>
                  <a:schemeClr val="tx2"/>
                </a:solidFill>
              </a:rPr>
              <a:t> </a:t>
            </a:r>
          </a:p>
          <a:p>
            <a:endParaRPr lang="fr-FR" dirty="0" smtClean="0">
              <a:solidFill>
                <a:schemeClr val="tx2"/>
              </a:solidFill>
            </a:endParaRPr>
          </a:p>
          <a:p>
            <a:r>
              <a:rPr lang="fr-FR" sz="2000" b="1" dirty="0" smtClean="0">
                <a:solidFill>
                  <a:schemeClr val="tx2"/>
                </a:solidFill>
              </a:rPr>
              <a:t>Comment agir ?</a:t>
            </a:r>
          </a:p>
          <a:p>
            <a:pPr algn="just"/>
            <a:r>
              <a:rPr lang="fr-FR" sz="1600" dirty="0" smtClean="0">
                <a:solidFill>
                  <a:schemeClr val="tx2"/>
                </a:solidFill>
              </a:rPr>
              <a:t>Cet acteur, par son influence politique importante, représente un véritable frein au projet s’il y est opposé. L’objectif est donc </a:t>
            </a:r>
            <a:r>
              <a:rPr lang="fr-FR" sz="1600" b="1" dirty="0" smtClean="0">
                <a:solidFill>
                  <a:schemeClr val="tx2"/>
                </a:solidFill>
              </a:rPr>
              <a:t>de cerner les raisons </a:t>
            </a:r>
            <a:r>
              <a:rPr lang="fr-FR" sz="1600" dirty="0" smtClean="0">
                <a:solidFill>
                  <a:schemeClr val="tx2"/>
                </a:solidFill>
              </a:rPr>
              <a:t>pour lesquelles il s’y oppose et de </a:t>
            </a:r>
            <a:r>
              <a:rPr lang="fr-FR" sz="1600" b="1" dirty="0" smtClean="0">
                <a:solidFill>
                  <a:schemeClr val="tx2"/>
                </a:solidFill>
              </a:rPr>
              <a:t>faire évoluer sa vision</a:t>
            </a:r>
            <a:r>
              <a:rPr lang="fr-FR" sz="1600" dirty="0" smtClean="0">
                <a:solidFill>
                  <a:schemeClr val="tx2"/>
                </a:solidFill>
              </a:rPr>
              <a:t>. Cette démonstration s’appuiera sur les nouveaux défis de l’office de tourisme (pour montrer</a:t>
            </a:r>
            <a:r>
              <a:rPr lang="fr-FR" sz="1600" dirty="0" smtClean="0">
                <a:solidFill>
                  <a:schemeClr val="tx2"/>
                </a:solidFill>
              </a:rPr>
              <a:t> que </a:t>
            </a:r>
            <a:r>
              <a:rPr lang="fr-FR" sz="1600" dirty="0" smtClean="0">
                <a:solidFill>
                  <a:schemeClr val="tx2"/>
                </a:solidFill>
              </a:rPr>
              <a:t>l’on peut mieux faire en mutualisant les moyens) et sur un argumentaire plus « personnalisé » (pour montrer que son influence dans le projet et</a:t>
            </a:r>
            <a:r>
              <a:rPr lang="fr-FR" sz="1600" dirty="0" smtClean="0">
                <a:solidFill>
                  <a:schemeClr val="tx2"/>
                </a:solidFill>
              </a:rPr>
              <a:t> ce </a:t>
            </a:r>
            <a:r>
              <a:rPr lang="fr-FR" sz="1600" dirty="0" smtClean="0">
                <a:solidFill>
                  <a:schemeClr val="tx2"/>
                </a:solidFill>
              </a:rPr>
              <a:t>qui a été développé sera également mis en valeur).</a:t>
            </a:r>
            <a:r>
              <a:rPr lang="fr-FR" sz="1600" b="1" dirty="0" smtClean="0">
                <a:solidFill>
                  <a:schemeClr val="tx2"/>
                </a:solidFill>
              </a:rPr>
              <a:t> </a:t>
            </a:r>
          </a:p>
        </p:txBody>
      </p:sp>
      <p:pic>
        <p:nvPicPr>
          <p:cNvPr id="8" name="Image 7" descr="orage.jpg"/>
          <p:cNvPicPr>
            <a:picLocks noChangeAspect="1"/>
          </p:cNvPicPr>
          <p:nvPr/>
        </p:nvPicPr>
        <p:blipFill>
          <a:blip r:embed="rId2" cstate="print">
            <a:clrChange>
              <a:clrFrom>
                <a:srgbClr val="FEFEFE"/>
              </a:clrFrom>
              <a:clrTo>
                <a:srgbClr val="FEFEFE">
                  <a:alpha val="0"/>
                </a:srgbClr>
              </a:clrTo>
            </a:clrChange>
          </a:blip>
          <a:stretch>
            <a:fillRect/>
          </a:stretch>
        </p:blipFill>
        <p:spPr>
          <a:xfrm>
            <a:off x="2819400" y="2438400"/>
            <a:ext cx="1041400" cy="977900"/>
          </a:xfrm>
          <a:prstGeom prst="rect">
            <a:avLst/>
          </a:prstGeom>
        </p:spPr>
      </p:pic>
      <p:pic>
        <p:nvPicPr>
          <p:cNvPr id="9" name="Image 8" descr="soleil.jpg"/>
          <p:cNvPicPr>
            <a:picLocks noChangeAspect="1"/>
          </p:cNvPicPr>
          <p:nvPr/>
        </p:nvPicPr>
        <p:blipFill>
          <a:blip r:embed="rId3" cstate="print">
            <a:clrChange>
              <a:clrFrom>
                <a:srgbClr val="FFFFFF"/>
              </a:clrFrom>
              <a:clrTo>
                <a:srgbClr val="FFFFFF">
                  <a:alpha val="0"/>
                </a:srgbClr>
              </a:clrTo>
            </a:clrChange>
          </a:blip>
          <a:stretch>
            <a:fillRect/>
          </a:stretch>
        </p:blipFill>
        <p:spPr>
          <a:xfrm>
            <a:off x="3276600" y="1828800"/>
            <a:ext cx="1080120" cy="986776"/>
          </a:xfrm>
          <a:prstGeom prst="rect">
            <a:avLst/>
          </a:prstGeom>
        </p:spPr>
      </p:pic>
      <p:pic>
        <p:nvPicPr>
          <p:cNvPr id="10" name="Image 9" descr="soleil.jpg"/>
          <p:cNvPicPr>
            <a:picLocks noChangeAspect="1"/>
          </p:cNvPicPr>
          <p:nvPr/>
        </p:nvPicPr>
        <p:blipFill>
          <a:blip r:embed="rId3" cstate="print">
            <a:clrChange>
              <a:clrFrom>
                <a:srgbClr val="FFFFFF"/>
              </a:clrFrom>
              <a:clrTo>
                <a:srgbClr val="FFFFFF">
                  <a:alpha val="0"/>
                </a:srgbClr>
              </a:clrTo>
            </a:clrChange>
          </a:blip>
          <a:stretch>
            <a:fillRect/>
          </a:stretch>
        </p:blipFill>
        <p:spPr>
          <a:xfrm>
            <a:off x="4038600" y="1828800"/>
            <a:ext cx="1080120" cy="986776"/>
          </a:xfrm>
          <a:prstGeom prst="rect">
            <a:avLst/>
          </a:prstGeom>
        </p:spPr>
      </p:pic>
      <p:sp>
        <p:nvSpPr>
          <p:cNvPr id="6" name="Titre 1"/>
          <p:cNvSpPr>
            <a:spLocks noGrp="1"/>
          </p:cNvSpPr>
          <p:nvPr>
            <p:ph type="title"/>
          </p:nvPr>
        </p:nvSpPr>
        <p:spPr>
          <a:xfrm>
            <a:off x="609600" y="228600"/>
            <a:ext cx="8229600" cy="1447800"/>
          </a:xfrm>
        </p:spPr>
        <p:txBody>
          <a:bodyPr/>
          <a:lstStyle/>
          <a:p>
            <a:r>
              <a:rPr lang="fr-FR" sz="3200" dirty="0" smtClean="0"/>
              <a:t>Typologie des élus</a:t>
            </a:r>
            <a:r>
              <a:rPr lang="fr-FR" dirty="0" smtClean="0"/>
              <a:t/>
            </a:r>
            <a:br>
              <a:rPr lang="fr-FR" dirty="0" smtClean="0"/>
            </a:br>
            <a:r>
              <a:rPr lang="fr-FR" sz="2000" i="1" dirty="0" smtClean="0"/>
              <a:t>Définition des profils et guide d’action</a:t>
            </a:r>
            <a:endParaRPr lang="fr-FR" sz="2000" i="1"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re 1"/>
          <p:cNvSpPr>
            <a:spLocks noGrp="1"/>
          </p:cNvSpPr>
          <p:nvPr>
            <p:ph type="title"/>
          </p:nvPr>
        </p:nvSpPr>
        <p:spPr>
          <a:xfrm>
            <a:off x="533400" y="2971800"/>
            <a:ext cx="8229600" cy="1447800"/>
          </a:xfrm>
        </p:spPr>
        <p:txBody>
          <a:bodyPr/>
          <a:lstStyle/>
          <a:p>
            <a:r>
              <a:rPr lang="fr-FR" dirty="0" smtClean="0"/>
              <a:t>Typologie des administrateurs</a:t>
            </a:r>
            <a:br>
              <a:rPr lang="fr-FR" dirty="0" smtClean="0"/>
            </a:br>
            <a:r>
              <a:rPr lang="fr-FR" sz="2800" i="1" dirty="0" smtClean="0"/>
              <a:t>Définition des profils et guide d’action</a:t>
            </a:r>
            <a:endParaRPr lang="fr-FR" sz="2800" i="1"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5" name="Connecteur droit avec flèche 4"/>
          <p:cNvCxnSpPr/>
          <p:nvPr/>
        </p:nvCxnSpPr>
        <p:spPr>
          <a:xfrm flipV="1">
            <a:off x="685800" y="3352800"/>
            <a:ext cx="7749480" cy="4192"/>
          </a:xfrm>
          <a:prstGeom prst="straightConnector1">
            <a:avLst/>
          </a:prstGeom>
          <a:ln w="57150">
            <a:solidFill>
              <a:schemeClr val="accent6">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rot="5400000">
            <a:off x="1409700" y="3390900"/>
            <a:ext cx="6096000" cy="76200"/>
          </a:xfrm>
          <a:prstGeom prst="straightConnector1">
            <a:avLst/>
          </a:prstGeom>
          <a:ln w="57150">
            <a:solidFill>
              <a:schemeClr val="accent6">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2627784" y="0"/>
            <a:ext cx="1800200" cy="307777"/>
          </a:xfrm>
          <a:prstGeom prst="rect">
            <a:avLst/>
          </a:prstGeom>
          <a:noFill/>
        </p:spPr>
        <p:txBody>
          <a:bodyPr wrap="square" rtlCol="0">
            <a:spAutoFit/>
          </a:bodyPr>
          <a:lstStyle/>
          <a:p>
            <a:pPr algn="ctr"/>
            <a:r>
              <a:rPr lang="fr-FR" sz="1400" dirty="0" smtClean="0"/>
              <a:t>Volonté/Implication</a:t>
            </a:r>
            <a:endParaRPr lang="fr-FR" sz="1400" dirty="0"/>
          </a:p>
        </p:txBody>
      </p:sp>
      <p:sp>
        <p:nvSpPr>
          <p:cNvPr id="12" name="ZoneTexte 11"/>
          <p:cNvSpPr txBox="1"/>
          <p:nvPr/>
        </p:nvSpPr>
        <p:spPr>
          <a:xfrm>
            <a:off x="7215635" y="3501008"/>
            <a:ext cx="1928365" cy="523220"/>
          </a:xfrm>
          <a:prstGeom prst="rect">
            <a:avLst/>
          </a:prstGeom>
          <a:noFill/>
        </p:spPr>
        <p:txBody>
          <a:bodyPr wrap="square" rtlCol="0">
            <a:spAutoFit/>
          </a:bodyPr>
          <a:lstStyle/>
          <a:p>
            <a:pPr algn="ctr"/>
            <a:r>
              <a:rPr lang="fr-FR" sz="1400" dirty="0" smtClean="0"/>
              <a:t>Adhésion au projet de structuration</a:t>
            </a:r>
            <a:endParaRPr lang="fr-FR" sz="1400" dirty="0"/>
          </a:p>
        </p:txBody>
      </p:sp>
      <p:sp>
        <p:nvSpPr>
          <p:cNvPr id="13" name="Ellipse 12"/>
          <p:cNvSpPr/>
          <p:nvPr/>
        </p:nvSpPr>
        <p:spPr>
          <a:xfrm>
            <a:off x="5004048" y="609600"/>
            <a:ext cx="3377952" cy="245936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Aharoni" pitchFamily="2" charset="-79"/>
                <a:cs typeface="Aharoni" pitchFamily="2" charset="-79"/>
              </a:rPr>
              <a:t>Leader d’opinion</a:t>
            </a:r>
            <a:endParaRPr lang="fr-FR" dirty="0">
              <a:latin typeface="Aharoni" pitchFamily="2" charset="-79"/>
              <a:cs typeface="Aharoni" pitchFamily="2" charset="-79"/>
            </a:endParaRPr>
          </a:p>
        </p:txBody>
      </p:sp>
      <p:sp>
        <p:nvSpPr>
          <p:cNvPr id="14" name="Ellipse 13"/>
          <p:cNvSpPr/>
          <p:nvPr/>
        </p:nvSpPr>
        <p:spPr>
          <a:xfrm>
            <a:off x="4860032" y="3962400"/>
            <a:ext cx="3521968" cy="2562944"/>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Aharoni" pitchFamily="2" charset="-79"/>
                <a:cs typeface="Aharoni" pitchFamily="2" charset="-79"/>
              </a:rPr>
              <a:t>Veilleur du changement</a:t>
            </a:r>
            <a:endParaRPr lang="fr-FR" dirty="0">
              <a:latin typeface="Aharoni" pitchFamily="2" charset="-79"/>
              <a:cs typeface="Aharoni" pitchFamily="2" charset="-79"/>
            </a:endParaRPr>
          </a:p>
        </p:txBody>
      </p:sp>
      <p:sp>
        <p:nvSpPr>
          <p:cNvPr id="15" name="Ellipse 14"/>
          <p:cNvSpPr/>
          <p:nvPr/>
        </p:nvSpPr>
        <p:spPr>
          <a:xfrm>
            <a:off x="685800" y="609600"/>
            <a:ext cx="3526160" cy="245936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Aharoni" pitchFamily="2" charset="-79"/>
                <a:cs typeface="Aharoni" pitchFamily="2" charset="-79"/>
              </a:rPr>
              <a:t>Opposants  au changement</a:t>
            </a:r>
          </a:p>
        </p:txBody>
      </p:sp>
      <p:sp>
        <p:nvSpPr>
          <p:cNvPr id="16" name="Ellipse 15"/>
          <p:cNvSpPr/>
          <p:nvPr/>
        </p:nvSpPr>
        <p:spPr>
          <a:xfrm>
            <a:off x="685800" y="4038600"/>
            <a:ext cx="3382144" cy="2486744"/>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Aharoni" pitchFamily="2" charset="-79"/>
                <a:cs typeface="Aharoni" pitchFamily="2" charset="-79"/>
              </a:rPr>
              <a:t>Invisibles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5" name="Connecteur droit avec flèche 4"/>
          <p:cNvCxnSpPr/>
          <p:nvPr/>
        </p:nvCxnSpPr>
        <p:spPr>
          <a:xfrm>
            <a:off x="251520" y="3356992"/>
            <a:ext cx="8568952" cy="0"/>
          </a:xfrm>
          <a:prstGeom prst="straightConnector1">
            <a:avLst/>
          </a:prstGeom>
          <a:ln w="57150">
            <a:solidFill>
              <a:schemeClr val="accent6">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flipH="1">
            <a:off x="4427984" y="0"/>
            <a:ext cx="72008" cy="6858000"/>
          </a:xfrm>
          <a:prstGeom prst="straightConnector1">
            <a:avLst/>
          </a:prstGeom>
          <a:ln w="57150">
            <a:solidFill>
              <a:schemeClr val="accent6">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2784473" y="0"/>
            <a:ext cx="1563515" cy="584775"/>
          </a:xfrm>
          <a:prstGeom prst="rect">
            <a:avLst/>
          </a:prstGeom>
          <a:noFill/>
        </p:spPr>
        <p:txBody>
          <a:bodyPr wrap="square" rtlCol="0">
            <a:spAutoFit/>
          </a:bodyPr>
          <a:lstStyle/>
          <a:p>
            <a:pPr algn="ctr"/>
            <a:r>
              <a:rPr lang="fr-FR" sz="1600" b="1" dirty="0" smtClean="0"/>
              <a:t>Poids/Influence politique</a:t>
            </a:r>
            <a:endParaRPr lang="fr-FR" sz="1600" b="1" dirty="0"/>
          </a:p>
        </p:txBody>
      </p:sp>
      <p:sp>
        <p:nvSpPr>
          <p:cNvPr id="12" name="ZoneTexte 11"/>
          <p:cNvSpPr txBox="1"/>
          <p:nvPr/>
        </p:nvSpPr>
        <p:spPr>
          <a:xfrm>
            <a:off x="6940277" y="2564904"/>
            <a:ext cx="2203723" cy="584775"/>
          </a:xfrm>
          <a:prstGeom prst="rect">
            <a:avLst/>
          </a:prstGeom>
          <a:noFill/>
        </p:spPr>
        <p:txBody>
          <a:bodyPr wrap="square" rtlCol="0">
            <a:spAutoFit/>
          </a:bodyPr>
          <a:lstStyle/>
          <a:p>
            <a:pPr algn="ctr"/>
            <a:r>
              <a:rPr lang="fr-FR" sz="1600" b="1" dirty="0" smtClean="0"/>
              <a:t>Volonté de structurer le territoire</a:t>
            </a:r>
            <a:endParaRPr lang="fr-FR" sz="1600" b="1" dirty="0"/>
          </a:p>
        </p:txBody>
      </p:sp>
      <p:sp>
        <p:nvSpPr>
          <p:cNvPr id="14" name="Explosion 2 13"/>
          <p:cNvSpPr/>
          <p:nvPr/>
        </p:nvSpPr>
        <p:spPr>
          <a:xfrm>
            <a:off x="5436096" y="764704"/>
            <a:ext cx="2520280" cy="1584176"/>
          </a:xfrm>
          <a:prstGeom prst="irregularSeal2">
            <a:avLst/>
          </a:prstGeom>
          <a:solidFill>
            <a:schemeClr val="accent6"/>
          </a:solidFill>
          <a:ln>
            <a:noFill/>
          </a:ln>
          <a:effectLst>
            <a:outerShdw blurRad="50800" dist="50800" dir="5400000" algn="ctr" rotWithShape="0">
              <a:schemeClr val="accent6">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Leader du projet</a:t>
            </a:r>
            <a:endParaRPr lang="fr-FR" dirty="0"/>
          </a:p>
        </p:txBody>
      </p:sp>
      <p:sp>
        <p:nvSpPr>
          <p:cNvPr id="15" name="Bulle ronde 14"/>
          <p:cNvSpPr/>
          <p:nvPr/>
        </p:nvSpPr>
        <p:spPr>
          <a:xfrm>
            <a:off x="6588224" y="3645024"/>
            <a:ext cx="1763688" cy="1008112"/>
          </a:xfrm>
          <a:prstGeom prst="wedgeEllipseCallout">
            <a:avLst/>
          </a:prstGeom>
          <a:solidFill>
            <a:schemeClr val="accent6"/>
          </a:solidFill>
          <a:ln>
            <a:noFill/>
          </a:ln>
          <a:effectLst>
            <a:outerShdw blurRad="50800" dist="50800" dir="5400000" algn="ctr" rotWithShape="0">
              <a:schemeClr val="accent6">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Illuminé</a:t>
            </a:r>
            <a:endParaRPr lang="fr-FR" dirty="0"/>
          </a:p>
        </p:txBody>
      </p:sp>
      <p:sp>
        <p:nvSpPr>
          <p:cNvPr id="16" name="Ellipse 15"/>
          <p:cNvSpPr/>
          <p:nvPr/>
        </p:nvSpPr>
        <p:spPr>
          <a:xfrm>
            <a:off x="4788024" y="5013176"/>
            <a:ext cx="1728192" cy="1584176"/>
          </a:xfrm>
          <a:prstGeom prst="ellipse">
            <a:avLst/>
          </a:prstGeom>
          <a:solidFill>
            <a:schemeClr val="accent6"/>
          </a:solidFill>
          <a:ln>
            <a:noFill/>
          </a:ln>
          <a:effectLst>
            <a:outerShdw blurRad="50800" dist="50800" dir="5400000" algn="ctr" rotWithShape="0">
              <a:schemeClr val="accent6">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Résigné </a:t>
            </a:r>
            <a:r>
              <a:rPr lang="fr-FR" dirty="0" smtClean="0"/>
              <a:t>face à la situation actuelle</a:t>
            </a:r>
            <a:endParaRPr lang="fr-FR" dirty="0"/>
          </a:p>
        </p:txBody>
      </p:sp>
      <p:sp>
        <p:nvSpPr>
          <p:cNvPr id="17" name="Organigramme : Jonction de sommaire 16"/>
          <p:cNvSpPr/>
          <p:nvPr/>
        </p:nvSpPr>
        <p:spPr>
          <a:xfrm>
            <a:off x="304800" y="1371600"/>
            <a:ext cx="1584176" cy="1512168"/>
          </a:xfrm>
          <a:prstGeom prst="flowChartSummingJunction">
            <a:avLst/>
          </a:prstGeom>
          <a:solidFill>
            <a:schemeClr val="accent6"/>
          </a:solidFill>
          <a:ln>
            <a:noFill/>
          </a:ln>
          <a:effectLst>
            <a:outerShdw blurRad="50800" dist="50800" dir="5400000" algn="ctr" rotWithShape="0">
              <a:schemeClr val="accent6">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t>Ego-centrés</a:t>
            </a:r>
            <a:r>
              <a:rPr lang="fr-FR" dirty="0" smtClean="0"/>
              <a:t> </a:t>
            </a:r>
          </a:p>
        </p:txBody>
      </p:sp>
      <p:sp>
        <p:nvSpPr>
          <p:cNvPr id="20" name="Cube 19"/>
          <p:cNvSpPr/>
          <p:nvPr/>
        </p:nvSpPr>
        <p:spPr>
          <a:xfrm>
            <a:off x="2411760" y="1340768"/>
            <a:ext cx="1944216" cy="1152128"/>
          </a:xfrm>
          <a:prstGeom prst="cube">
            <a:avLst/>
          </a:prstGeom>
          <a:solidFill>
            <a:schemeClr val="accent6"/>
          </a:solidFill>
          <a:ln>
            <a:noFill/>
          </a:ln>
          <a:effectLst>
            <a:outerShdw blurRad="50800" dist="50800" dir="5400000" algn="ctr" rotWithShape="0">
              <a:schemeClr val="accent6">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Phobique au changement</a:t>
            </a:r>
            <a:endParaRPr lang="fr-FR" dirty="0"/>
          </a:p>
        </p:txBody>
      </p:sp>
      <p:sp>
        <p:nvSpPr>
          <p:cNvPr id="24" name="Rectangle avec flèche vers le haut 23"/>
          <p:cNvSpPr/>
          <p:nvPr/>
        </p:nvSpPr>
        <p:spPr>
          <a:xfrm>
            <a:off x="2123728" y="3501008"/>
            <a:ext cx="1800200" cy="1152128"/>
          </a:xfrm>
          <a:prstGeom prst="upArrowCallout">
            <a:avLst/>
          </a:prstGeom>
          <a:solidFill>
            <a:schemeClr val="accent6"/>
          </a:solidFill>
          <a:ln>
            <a:noFill/>
          </a:ln>
          <a:effectLst>
            <a:outerShdw blurRad="50800" dist="50800" dir="5400000" algn="ctr" rotWithShape="0">
              <a:schemeClr val="accent6">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Dubitatif</a:t>
            </a:r>
            <a:endParaRPr lang="fr-FR" dirty="0"/>
          </a:p>
        </p:txBody>
      </p:sp>
      <p:sp>
        <p:nvSpPr>
          <p:cNvPr id="27" name="Rectangle 26"/>
          <p:cNvSpPr/>
          <p:nvPr/>
        </p:nvSpPr>
        <p:spPr>
          <a:xfrm>
            <a:off x="1403648" y="5445224"/>
            <a:ext cx="1800200" cy="936104"/>
          </a:xfrm>
          <a:prstGeom prst="rect">
            <a:avLst/>
          </a:prstGeom>
          <a:solidFill>
            <a:schemeClr val="accent6"/>
          </a:solidFill>
          <a:ln>
            <a:noFill/>
          </a:ln>
          <a:effectLst>
            <a:outerShdw blurRad="50800" dist="50800" dir="5400000" algn="ctr" rotWithShape="0">
              <a:schemeClr val="accent6">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Inactif/Passif</a:t>
            </a:r>
            <a:endParaRPr lang="fr-FR"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à coins arrondis 3"/>
          <p:cNvSpPr/>
          <p:nvPr/>
        </p:nvSpPr>
        <p:spPr>
          <a:xfrm>
            <a:off x="381000" y="1371600"/>
            <a:ext cx="8587680" cy="5193704"/>
          </a:xfrm>
          <a:prstGeom prst="roundRect">
            <a:avLst/>
          </a:prstGeom>
          <a:solidFill>
            <a:schemeClr val="accent6">
              <a:lumMod val="20000"/>
              <a:lumOff val="80000"/>
            </a:schemeClr>
          </a:solidFill>
          <a:ln>
            <a:solidFill>
              <a:schemeClr val="accent6">
                <a:lumMod val="75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2"/>
                </a:solidFill>
              </a:rPr>
              <a:t>Leader du projet</a:t>
            </a:r>
          </a:p>
          <a:p>
            <a:endParaRPr lang="fr-FR" dirty="0" smtClean="0">
              <a:solidFill>
                <a:schemeClr val="tx2"/>
              </a:solidFill>
            </a:endParaRPr>
          </a:p>
          <a:p>
            <a:r>
              <a:rPr lang="fr-FR" dirty="0" smtClean="0">
                <a:solidFill>
                  <a:schemeClr val="tx2"/>
                </a:solidFill>
              </a:rPr>
              <a:t>Volonté et implication locale: </a:t>
            </a:r>
          </a:p>
          <a:p>
            <a:pPr lvl="1"/>
            <a:endParaRPr lang="fr-FR" dirty="0" smtClean="0">
              <a:solidFill>
                <a:schemeClr val="tx2"/>
              </a:solidFill>
            </a:endParaRPr>
          </a:p>
          <a:p>
            <a:r>
              <a:rPr lang="fr-FR" dirty="0" smtClean="0">
                <a:solidFill>
                  <a:schemeClr val="tx2"/>
                </a:solidFill>
              </a:rPr>
              <a:t>Volonté de structurer : </a:t>
            </a:r>
          </a:p>
          <a:p>
            <a:pPr algn="just"/>
            <a:endParaRPr lang="fr-FR" dirty="0" smtClean="0">
              <a:solidFill>
                <a:schemeClr val="tx2"/>
              </a:solidFill>
            </a:endParaRPr>
          </a:p>
          <a:p>
            <a:pPr algn="just"/>
            <a:endParaRPr lang="fr-FR" sz="2000" b="1" dirty="0" smtClean="0">
              <a:solidFill>
                <a:schemeClr val="tx2"/>
              </a:solidFill>
            </a:endParaRPr>
          </a:p>
          <a:p>
            <a:pPr algn="just"/>
            <a:r>
              <a:rPr lang="fr-FR" sz="2000" b="1" dirty="0" smtClean="0">
                <a:solidFill>
                  <a:schemeClr val="tx2"/>
                </a:solidFill>
              </a:rPr>
              <a:t>Connaissance du secteur touristique: </a:t>
            </a:r>
            <a:r>
              <a:rPr lang="fr-FR" sz="1600" dirty="0" smtClean="0">
                <a:solidFill>
                  <a:schemeClr val="tx2"/>
                </a:solidFill>
              </a:rPr>
              <a:t>Il a bien cerné les missions de l’office de tourisme, notamment les clientèles à qui il s’adresse et son action pour le développement du territoire.  </a:t>
            </a:r>
          </a:p>
          <a:p>
            <a:endParaRPr lang="fr-FR" dirty="0" smtClean="0">
              <a:solidFill>
                <a:schemeClr val="tx2"/>
              </a:solidFill>
            </a:endParaRPr>
          </a:p>
          <a:p>
            <a:r>
              <a:rPr lang="fr-FR" sz="2000" b="1" dirty="0" smtClean="0">
                <a:solidFill>
                  <a:schemeClr val="tx2"/>
                </a:solidFill>
              </a:rPr>
              <a:t>Comment agir ?</a:t>
            </a:r>
          </a:p>
          <a:p>
            <a:pPr algn="just"/>
            <a:r>
              <a:rPr lang="fr-FR" sz="1600" dirty="0" smtClean="0">
                <a:solidFill>
                  <a:schemeClr val="tx2"/>
                </a:solidFill>
              </a:rPr>
              <a:t>Cet administrateur fait preuve d’une grande implication et d’une grande volonté d’agir dans le cadre de sa présidence d’une structure touristique. L’objectif sera donc de promouvoir cet acteur comme </a:t>
            </a:r>
            <a:r>
              <a:rPr lang="fr-FR" sz="1600" b="1" dirty="0" smtClean="0">
                <a:solidFill>
                  <a:schemeClr val="tx2"/>
                </a:solidFill>
              </a:rPr>
              <a:t>« ambassadeur de la structuration » </a:t>
            </a:r>
            <a:r>
              <a:rPr lang="fr-FR" sz="1600" dirty="0" smtClean="0">
                <a:solidFill>
                  <a:schemeClr val="tx2"/>
                </a:solidFill>
              </a:rPr>
              <a:t>et de lui </a:t>
            </a:r>
            <a:r>
              <a:rPr lang="fr-FR" sz="1600" b="1" dirty="0" smtClean="0">
                <a:solidFill>
                  <a:schemeClr val="tx2"/>
                </a:solidFill>
              </a:rPr>
              <a:t>donner les moyens de convaincre les acteurs </a:t>
            </a:r>
            <a:r>
              <a:rPr lang="fr-FR" sz="1600" b="1" dirty="0" smtClean="0">
                <a:solidFill>
                  <a:schemeClr val="tx2"/>
                </a:solidFill>
              </a:rPr>
              <a:t>touristiques </a:t>
            </a:r>
            <a:r>
              <a:rPr lang="fr-FR" sz="1600" b="1" dirty="0" smtClean="0">
                <a:solidFill>
                  <a:schemeClr val="tx2"/>
                </a:solidFill>
              </a:rPr>
              <a:t>du territoire </a:t>
            </a:r>
            <a:r>
              <a:rPr lang="fr-FR" sz="1600" dirty="0" smtClean="0">
                <a:solidFill>
                  <a:schemeClr val="tx2"/>
                </a:solidFill>
              </a:rPr>
              <a:t>et les autres administrateurs.</a:t>
            </a:r>
          </a:p>
          <a:p>
            <a:pPr algn="just"/>
            <a:r>
              <a:rPr lang="fr-FR" dirty="0" smtClean="0">
                <a:solidFill>
                  <a:schemeClr val="tx2"/>
                </a:solidFill>
              </a:rPr>
              <a:t> </a:t>
            </a:r>
            <a:endParaRPr lang="fr-FR" b="1" dirty="0" smtClean="0">
              <a:solidFill>
                <a:schemeClr val="tx2"/>
              </a:solidFill>
            </a:endParaRPr>
          </a:p>
        </p:txBody>
      </p:sp>
      <p:pic>
        <p:nvPicPr>
          <p:cNvPr id="9" name="Image 8" descr="soleil.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581400" y="1828800"/>
            <a:ext cx="1080120" cy="986776"/>
          </a:xfrm>
          <a:prstGeom prst="rect">
            <a:avLst/>
          </a:prstGeom>
        </p:spPr>
      </p:pic>
      <p:pic>
        <p:nvPicPr>
          <p:cNvPr id="10" name="Image 9" descr="soleil.jpg"/>
          <p:cNvPicPr>
            <a:picLocks noChangeAspect="1"/>
          </p:cNvPicPr>
          <p:nvPr/>
        </p:nvPicPr>
        <p:blipFill>
          <a:blip r:embed="rId2" cstate="print">
            <a:clrChange>
              <a:clrFrom>
                <a:srgbClr val="FFFFFF"/>
              </a:clrFrom>
              <a:clrTo>
                <a:srgbClr val="FFFFFF">
                  <a:alpha val="0"/>
                </a:srgbClr>
              </a:clrTo>
            </a:clrChange>
          </a:blip>
          <a:stretch>
            <a:fillRect/>
          </a:stretch>
        </p:blipFill>
        <p:spPr>
          <a:xfrm>
            <a:off x="4267200" y="1828800"/>
            <a:ext cx="1080120" cy="986776"/>
          </a:xfrm>
          <a:prstGeom prst="rect">
            <a:avLst/>
          </a:prstGeom>
        </p:spPr>
      </p:pic>
      <p:pic>
        <p:nvPicPr>
          <p:cNvPr id="6" name="Image 5" descr="soleil.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819400" y="2362200"/>
            <a:ext cx="1080120" cy="986776"/>
          </a:xfrm>
          <a:prstGeom prst="rect">
            <a:avLst/>
          </a:prstGeom>
        </p:spPr>
      </p:pic>
      <p:pic>
        <p:nvPicPr>
          <p:cNvPr id="7" name="Image 6" descr="soleil.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581400" y="2362200"/>
            <a:ext cx="1080120" cy="986776"/>
          </a:xfrm>
          <a:prstGeom prst="rect">
            <a:avLst/>
          </a:prstGeom>
        </p:spPr>
      </p:pic>
      <p:sp>
        <p:nvSpPr>
          <p:cNvPr id="8" name="Titre 1"/>
          <p:cNvSpPr>
            <a:spLocks noGrp="1"/>
          </p:cNvSpPr>
          <p:nvPr>
            <p:ph type="title"/>
          </p:nvPr>
        </p:nvSpPr>
        <p:spPr>
          <a:xfrm>
            <a:off x="609600" y="228600"/>
            <a:ext cx="8229600" cy="1447800"/>
          </a:xfrm>
        </p:spPr>
        <p:txBody>
          <a:bodyPr/>
          <a:lstStyle/>
          <a:p>
            <a:r>
              <a:rPr lang="fr-FR" sz="3200" dirty="0" smtClean="0"/>
              <a:t>Typologie des administrateurs</a:t>
            </a:r>
            <a:r>
              <a:rPr lang="fr-FR" dirty="0" smtClean="0"/>
              <a:t/>
            </a:r>
            <a:br>
              <a:rPr lang="fr-FR" dirty="0" smtClean="0"/>
            </a:br>
            <a:r>
              <a:rPr lang="fr-FR" sz="2000" i="1" dirty="0" smtClean="0"/>
              <a:t>Définition des profils et guide d’action</a:t>
            </a:r>
            <a:endParaRPr lang="fr-FR" sz="2000" i="1"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à coins arrondis 3"/>
          <p:cNvSpPr/>
          <p:nvPr/>
        </p:nvSpPr>
        <p:spPr>
          <a:xfrm>
            <a:off x="395536" y="1295400"/>
            <a:ext cx="8367464" cy="5301952"/>
          </a:xfrm>
          <a:prstGeom prst="roundRect">
            <a:avLst/>
          </a:prstGeom>
          <a:solidFill>
            <a:schemeClr val="accent6">
              <a:lumMod val="20000"/>
              <a:lumOff val="80000"/>
            </a:schemeClr>
          </a:solidFill>
          <a:ln>
            <a:solidFill>
              <a:schemeClr val="accent6">
                <a:lumMod val="75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2"/>
                </a:solidFill>
              </a:rPr>
              <a:t>Illuminé </a:t>
            </a:r>
            <a:endParaRPr lang="fr-FR" sz="2400" b="1" dirty="0" smtClean="0">
              <a:solidFill>
                <a:schemeClr val="tx2"/>
              </a:solidFill>
            </a:endParaRPr>
          </a:p>
          <a:p>
            <a:endParaRPr lang="fr-FR" dirty="0" smtClean="0">
              <a:solidFill>
                <a:schemeClr val="tx2"/>
              </a:solidFill>
            </a:endParaRPr>
          </a:p>
          <a:p>
            <a:r>
              <a:rPr lang="fr-FR" dirty="0" smtClean="0">
                <a:solidFill>
                  <a:schemeClr val="tx2"/>
                </a:solidFill>
              </a:rPr>
              <a:t>Volonté et implication locale:</a:t>
            </a:r>
          </a:p>
          <a:p>
            <a:endParaRPr lang="fr-FR" dirty="0" smtClean="0">
              <a:solidFill>
                <a:schemeClr val="tx2"/>
              </a:solidFill>
            </a:endParaRPr>
          </a:p>
          <a:p>
            <a:r>
              <a:rPr lang="fr-FR" dirty="0" smtClean="0">
                <a:solidFill>
                  <a:schemeClr val="tx2"/>
                </a:solidFill>
              </a:rPr>
              <a:t>Volonté de structurer : </a:t>
            </a:r>
          </a:p>
          <a:p>
            <a:endParaRPr lang="fr-FR" dirty="0" smtClean="0">
              <a:solidFill>
                <a:schemeClr val="tx2"/>
              </a:solidFill>
            </a:endParaRPr>
          </a:p>
          <a:p>
            <a:pPr algn="just"/>
            <a:r>
              <a:rPr lang="fr-FR" sz="2000" b="1" dirty="0" smtClean="0">
                <a:solidFill>
                  <a:schemeClr val="tx2"/>
                </a:solidFill>
              </a:rPr>
              <a:t>Connaissance du secteur touristique: </a:t>
            </a:r>
            <a:r>
              <a:rPr lang="fr-FR" sz="1600" dirty="0" smtClean="0">
                <a:solidFill>
                  <a:schemeClr val="tx2"/>
                </a:solidFill>
              </a:rPr>
              <a:t>il connaît le rôle de l’office de tourisme et ses différentes missions. </a:t>
            </a:r>
          </a:p>
          <a:p>
            <a:endParaRPr lang="fr-FR" dirty="0" smtClean="0">
              <a:solidFill>
                <a:schemeClr val="tx2"/>
              </a:solidFill>
            </a:endParaRPr>
          </a:p>
          <a:p>
            <a:r>
              <a:rPr lang="fr-FR" sz="2000" b="1" dirty="0" smtClean="0">
                <a:solidFill>
                  <a:schemeClr val="tx2"/>
                </a:solidFill>
              </a:rPr>
              <a:t>Comment agir ?</a:t>
            </a:r>
          </a:p>
          <a:p>
            <a:pPr algn="just"/>
            <a:r>
              <a:rPr lang="fr-FR" sz="1600" dirty="0" smtClean="0">
                <a:solidFill>
                  <a:schemeClr val="tx2"/>
                </a:solidFill>
              </a:rPr>
              <a:t>Contrairement au leader, l’illuminé n’est pas très impliqué dans le développement touristique local, par manque de conviction, de moyens, de pouvoir. De fait il est donc limité dans sa possibilité d’agir au quotidien. Sensibilisé aux nouveaux défis de l’office de tourisme par un technicien ou par ses propres recherches, il voit dans la structuration l’opportunité de développer de nouveaux projets. </a:t>
            </a:r>
          </a:p>
          <a:p>
            <a:pPr algn="ctr"/>
            <a:r>
              <a:rPr lang="fr-FR" sz="1400" dirty="0" smtClean="0">
                <a:solidFill>
                  <a:srgbClr val="FF0000"/>
                </a:solidFill>
              </a:rPr>
              <a:t>S’il n’existe  pas de « leader » sur votre territoire, l’« illuminé » devra être convaincu et sensibilisé. Il devra être en mesure de convaincre les autres acteurs plus indécis et d’être, à terme, un acteur leader.  </a:t>
            </a:r>
          </a:p>
        </p:txBody>
      </p:sp>
      <p:pic>
        <p:nvPicPr>
          <p:cNvPr id="5" name="Image 4" descr="soleil.jpg"/>
          <p:cNvPicPr>
            <a:picLocks noChangeAspect="1"/>
          </p:cNvPicPr>
          <p:nvPr/>
        </p:nvPicPr>
        <p:blipFill>
          <a:blip r:embed="rId3" cstate="print">
            <a:clrChange>
              <a:clrFrom>
                <a:srgbClr val="FFFFFF"/>
              </a:clrFrom>
              <a:clrTo>
                <a:srgbClr val="FFFFFF">
                  <a:alpha val="0"/>
                </a:srgbClr>
              </a:clrTo>
            </a:clrChange>
          </a:blip>
          <a:stretch>
            <a:fillRect/>
          </a:stretch>
        </p:blipFill>
        <p:spPr>
          <a:xfrm>
            <a:off x="3657600" y="2438400"/>
            <a:ext cx="1080120" cy="986776"/>
          </a:xfrm>
          <a:prstGeom prst="rect">
            <a:avLst/>
          </a:prstGeom>
        </p:spPr>
      </p:pic>
      <p:pic>
        <p:nvPicPr>
          <p:cNvPr id="7" name="Image 6" descr="soleil.jpg"/>
          <p:cNvPicPr>
            <a:picLocks noChangeAspect="1"/>
          </p:cNvPicPr>
          <p:nvPr/>
        </p:nvPicPr>
        <p:blipFill>
          <a:blip r:embed="rId3" cstate="print">
            <a:clrChange>
              <a:clrFrom>
                <a:srgbClr val="FFFFFF"/>
              </a:clrFrom>
              <a:clrTo>
                <a:srgbClr val="FFFFFF">
                  <a:alpha val="0"/>
                </a:srgbClr>
              </a:clrTo>
            </a:clrChange>
          </a:blip>
          <a:stretch>
            <a:fillRect/>
          </a:stretch>
        </p:blipFill>
        <p:spPr>
          <a:xfrm>
            <a:off x="2895600" y="2438400"/>
            <a:ext cx="1080120" cy="986776"/>
          </a:xfrm>
          <a:prstGeom prst="rect">
            <a:avLst/>
          </a:prstGeom>
        </p:spPr>
      </p:pic>
      <p:pic>
        <p:nvPicPr>
          <p:cNvPr id="6" name="Image 5" descr="nuages.jpg"/>
          <p:cNvPicPr>
            <a:picLocks noChangeAspect="1"/>
          </p:cNvPicPr>
          <p:nvPr/>
        </p:nvPicPr>
        <p:blipFill>
          <a:blip r:embed="rId4" cstate="print">
            <a:clrChange>
              <a:clrFrom>
                <a:srgbClr val="FFFFFF"/>
              </a:clrFrom>
              <a:clrTo>
                <a:srgbClr val="FFFFFF">
                  <a:alpha val="0"/>
                </a:srgbClr>
              </a:clrTo>
            </a:clrChange>
          </a:blip>
          <a:stretch>
            <a:fillRect/>
          </a:stretch>
        </p:blipFill>
        <p:spPr>
          <a:xfrm>
            <a:off x="3733800" y="1828800"/>
            <a:ext cx="1104900" cy="863600"/>
          </a:xfrm>
          <a:prstGeom prst="rect">
            <a:avLst/>
          </a:prstGeom>
        </p:spPr>
      </p:pic>
      <p:sp>
        <p:nvSpPr>
          <p:cNvPr id="8" name="Titre 1"/>
          <p:cNvSpPr>
            <a:spLocks noGrp="1"/>
          </p:cNvSpPr>
          <p:nvPr>
            <p:ph type="title"/>
          </p:nvPr>
        </p:nvSpPr>
        <p:spPr>
          <a:xfrm>
            <a:off x="609600" y="228600"/>
            <a:ext cx="8229600" cy="1447800"/>
          </a:xfrm>
        </p:spPr>
        <p:txBody>
          <a:bodyPr/>
          <a:lstStyle/>
          <a:p>
            <a:r>
              <a:rPr lang="fr-FR" sz="3200" dirty="0" smtClean="0"/>
              <a:t>Typologie des administrateurs</a:t>
            </a:r>
            <a:r>
              <a:rPr lang="fr-FR" dirty="0" smtClean="0"/>
              <a:t/>
            </a:r>
            <a:br>
              <a:rPr lang="fr-FR" dirty="0" smtClean="0"/>
            </a:br>
            <a:r>
              <a:rPr lang="fr-FR" sz="2000" i="1" dirty="0" smtClean="0"/>
              <a:t>Définition des profils et guide d’action</a:t>
            </a:r>
            <a:endParaRPr lang="fr-FR" sz="2000" i="1"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à coins arrondis 3"/>
          <p:cNvSpPr/>
          <p:nvPr/>
        </p:nvSpPr>
        <p:spPr>
          <a:xfrm>
            <a:off x="395536" y="1295400"/>
            <a:ext cx="8443664" cy="5301952"/>
          </a:xfrm>
          <a:prstGeom prst="roundRect">
            <a:avLst/>
          </a:prstGeom>
          <a:solidFill>
            <a:schemeClr val="accent6">
              <a:lumMod val="20000"/>
              <a:lumOff val="80000"/>
            </a:schemeClr>
          </a:solidFill>
          <a:ln>
            <a:solidFill>
              <a:schemeClr val="accent6">
                <a:lumMod val="75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2"/>
                </a:solidFill>
              </a:rPr>
              <a:t>Le résigné</a:t>
            </a:r>
          </a:p>
          <a:p>
            <a:endParaRPr lang="fr-FR" dirty="0" smtClean="0">
              <a:solidFill>
                <a:schemeClr val="tx2"/>
              </a:solidFill>
            </a:endParaRPr>
          </a:p>
          <a:p>
            <a:r>
              <a:rPr lang="fr-FR" dirty="0" smtClean="0">
                <a:solidFill>
                  <a:schemeClr val="tx2"/>
                </a:solidFill>
              </a:rPr>
              <a:t>Volonté et implication locale:</a:t>
            </a:r>
          </a:p>
          <a:p>
            <a:endParaRPr lang="fr-FR" dirty="0" smtClean="0">
              <a:solidFill>
                <a:schemeClr val="tx2"/>
              </a:solidFill>
            </a:endParaRPr>
          </a:p>
          <a:p>
            <a:r>
              <a:rPr lang="fr-FR" dirty="0" smtClean="0">
                <a:solidFill>
                  <a:schemeClr val="tx2"/>
                </a:solidFill>
              </a:rPr>
              <a:t>Volonté de structurer : </a:t>
            </a:r>
          </a:p>
          <a:p>
            <a:endParaRPr lang="fr-FR" dirty="0" smtClean="0">
              <a:solidFill>
                <a:schemeClr val="tx2"/>
              </a:solidFill>
            </a:endParaRPr>
          </a:p>
          <a:p>
            <a:pPr algn="just"/>
            <a:r>
              <a:rPr lang="fr-FR" sz="2000" b="1" dirty="0" smtClean="0">
                <a:solidFill>
                  <a:schemeClr val="tx2"/>
                </a:solidFill>
              </a:rPr>
              <a:t>Connaissance du secteur touristique: </a:t>
            </a:r>
            <a:r>
              <a:rPr lang="fr-FR" sz="1600" dirty="0" smtClean="0">
                <a:solidFill>
                  <a:schemeClr val="tx2"/>
                </a:solidFill>
              </a:rPr>
              <a:t>il connaît le rôle de l’office de tourisme et ses différentes missions. Il a tendance à ne plus s’investir face </a:t>
            </a:r>
            <a:r>
              <a:rPr lang="fr-FR" sz="1600" dirty="0" smtClean="0">
                <a:solidFill>
                  <a:schemeClr val="tx2"/>
                </a:solidFill>
              </a:rPr>
              <a:t>au </a:t>
            </a:r>
            <a:r>
              <a:rPr lang="fr-FR" sz="1600" dirty="0" smtClean="0">
                <a:solidFill>
                  <a:schemeClr val="tx2"/>
                </a:solidFill>
              </a:rPr>
              <a:t>manque de moyens et a donc cessé de dynamiser la structure. Il n’est donc plus en lien avec l’évolution des métiers, les nouvelles actions développées par les offices de tourisme…</a:t>
            </a:r>
          </a:p>
          <a:p>
            <a:endParaRPr lang="fr-FR" dirty="0" smtClean="0">
              <a:solidFill>
                <a:schemeClr val="tx2"/>
              </a:solidFill>
            </a:endParaRPr>
          </a:p>
          <a:p>
            <a:r>
              <a:rPr lang="fr-FR" sz="2000" b="1" dirty="0" smtClean="0">
                <a:solidFill>
                  <a:schemeClr val="tx2"/>
                </a:solidFill>
              </a:rPr>
              <a:t>Comment agir ?</a:t>
            </a:r>
          </a:p>
          <a:p>
            <a:pPr algn="just"/>
            <a:r>
              <a:rPr lang="fr-FR" sz="1600" dirty="0" smtClean="0">
                <a:solidFill>
                  <a:schemeClr val="tx2"/>
                </a:solidFill>
              </a:rPr>
              <a:t>Il s’agit d’un administrateur qui a pu avoir une implication plus grande par le passé mais qui est aujourd’hui résigné face à l’organisation actuelle. L’objectif du technicien est donc de </a:t>
            </a:r>
            <a:r>
              <a:rPr lang="fr-FR" sz="1600" b="1" dirty="0" smtClean="0">
                <a:solidFill>
                  <a:schemeClr val="tx2"/>
                </a:solidFill>
              </a:rPr>
              <a:t>trouver un moyen de l’impliquer dans le projet</a:t>
            </a:r>
            <a:r>
              <a:rPr lang="fr-FR" sz="1600" dirty="0" smtClean="0">
                <a:solidFill>
                  <a:schemeClr val="tx2"/>
                </a:solidFill>
              </a:rPr>
              <a:t>, si possible sous un angle qu’il maîtrise ou du moins une thématique dans laquelle il se sente impliqué. </a:t>
            </a:r>
          </a:p>
        </p:txBody>
      </p:sp>
      <p:pic>
        <p:nvPicPr>
          <p:cNvPr id="6" name="Image 5" descr="nuages.jpg"/>
          <p:cNvPicPr>
            <a:picLocks noChangeAspect="1"/>
          </p:cNvPicPr>
          <p:nvPr/>
        </p:nvPicPr>
        <p:blipFill>
          <a:blip r:embed="rId3" cstate="print">
            <a:clrChange>
              <a:clrFrom>
                <a:srgbClr val="FFFFFF"/>
              </a:clrFrom>
              <a:clrTo>
                <a:srgbClr val="FFFFFF">
                  <a:alpha val="0"/>
                </a:srgbClr>
              </a:clrTo>
            </a:clrChange>
          </a:blip>
          <a:stretch>
            <a:fillRect/>
          </a:stretch>
        </p:blipFill>
        <p:spPr>
          <a:xfrm>
            <a:off x="3048000" y="2514600"/>
            <a:ext cx="1104900" cy="863600"/>
          </a:xfrm>
          <a:prstGeom prst="rect">
            <a:avLst/>
          </a:prstGeom>
        </p:spPr>
      </p:pic>
      <p:pic>
        <p:nvPicPr>
          <p:cNvPr id="8" name="Image 7" descr="pluie.jpg"/>
          <p:cNvPicPr>
            <a:picLocks noChangeAspect="1"/>
          </p:cNvPicPr>
          <p:nvPr/>
        </p:nvPicPr>
        <p:blipFill>
          <a:blip r:embed="rId4" cstate="print">
            <a:clrChange>
              <a:clrFrom>
                <a:srgbClr val="FFFFFF"/>
              </a:clrFrom>
              <a:clrTo>
                <a:srgbClr val="FFFFFF">
                  <a:alpha val="0"/>
                </a:srgbClr>
              </a:clrTo>
            </a:clrChange>
          </a:blip>
          <a:stretch>
            <a:fillRect/>
          </a:stretch>
        </p:blipFill>
        <p:spPr>
          <a:xfrm>
            <a:off x="3733800" y="2057400"/>
            <a:ext cx="1016000" cy="927100"/>
          </a:xfrm>
          <a:prstGeom prst="rect">
            <a:avLst/>
          </a:prstGeom>
        </p:spPr>
      </p:pic>
      <p:sp>
        <p:nvSpPr>
          <p:cNvPr id="5" name="Titre 1"/>
          <p:cNvSpPr>
            <a:spLocks noGrp="1"/>
          </p:cNvSpPr>
          <p:nvPr>
            <p:ph type="title"/>
          </p:nvPr>
        </p:nvSpPr>
        <p:spPr>
          <a:xfrm>
            <a:off x="609600" y="228600"/>
            <a:ext cx="8229600" cy="1447800"/>
          </a:xfrm>
        </p:spPr>
        <p:txBody>
          <a:bodyPr/>
          <a:lstStyle/>
          <a:p>
            <a:r>
              <a:rPr lang="fr-FR" sz="3200" dirty="0" smtClean="0"/>
              <a:t>Typologie des administrateurs</a:t>
            </a:r>
            <a:r>
              <a:rPr lang="fr-FR" dirty="0" smtClean="0"/>
              <a:t/>
            </a:r>
            <a:br>
              <a:rPr lang="fr-FR" dirty="0" smtClean="0"/>
            </a:br>
            <a:r>
              <a:rPr lang="fr-FR" sz="2000" i="1" dirty="0" smtClean="0"/>
              <a:t>Définition des profils et guide d’action</a:t>
            </a:r>
            <a:endParaRPr lang="fr-FR" sz="2000" i="1"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à coins arrondis 3"/>
          <p:cNvSpPr/>
          <p:nvPr/>
        </p:nvSpPr>
        <p:spPr>
          <a:xfrm>
            <a:off x="395536" y="1371600"/>
            <a:ext cx="8443664" cy="5225752"/>
          </a:xfrm>
          <a:prstGeom prst="roundRect">
            <a:avLst/>
          </a:prstGeom>
          <a:solidFill>
            <a:schemeClr val="accent6">
              <a:lumMod val="20000"/>
              <a:lumOff val="80000"/>
            </a:schemeClr>
          </a:solidFill>
          <a:ln>
            <a:solidFill>
              <a:schemeClr val="accent6">
                <a:lumMod val="75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2400" b="1" dirty="0" smtClean="0">
                <a:solidFill>
                  <a:schemeClr val="tx2"/>
                </a:solidFill>
              </a:rPr>
              <a:t>Dubitatif</a:t>
            </a:r>
            <a:endParaRPr lang="fr-FR" sz="2400" b="1" dirty="0" smtClean="0">
              <a:solidFill>
                <a:schemeClr val="tx2"/>
              </a:solidFill>
            </a:endParaRPr>
          </a:p>
          <a:p>
            <a:endParaRPr lang="fr-FR" dirty="0" smtClean="0">
              <a:solidFill>
                <a:schemeClr val="tx2"/>
              </a:solidFill>
            </a:endParaRPr>
          </a:p>
          <a:p>
            <a:r>
              <a:rPr lang="fr-FR" dirty="0" smtClean="0">
                <a:solidFill>
                  <a:schemeClr val="tx2"/>
                </a:solidFill>
              </a:rPr>
              <a:t>Volonté et implication locale:</a:t>
            </a:r>
          </a:p>
          <a:p>
            <a:endParaRPr lang="fr-FR" dirty="0" smtClean="0">
              <a:solidFill>
                <a:schemeClr val="tx2"/>
              </a:solidFill>
            </a:endParaRPr>
          </a:p>
          <a:p>
            <a:r>
              <a:rPr lang="fr-FR" dirty="0" smtClean="0">
                <a:solidFill>
                  <a:schemeClr val="tx2"/>
                </a:solidFill>
              </a:rPr>
              <a:t>Volonté de structurer : </a:t>
            </a:r>
          </a:p>
          <a:p>
            <a:endParaRPr lang="fr-FR" dirty="0" smtClean="0">
              <a:solidFill>
                <a:schemeClr val="tx2"/>
              </a:solidFill>
            </a:endParaRPr>
          </a:p>
          <a:p>
            <a:pPr algn="just"/>
            <a:r>
              <a:rPr lang="fr-FR" sz="2000" b="1" dirty="0" smtClean="0">
                <a:solidFill>
                  <a:schemeClr val="tx2"/>
                </a:solidFill>
              </a:rPr>
              <a:t>Connaissance du secteur touristique: </a:t>
            </a:r>
            <a:r>
              <a:rPr lang="fr-FR" sz="1600" dirty="0" smtClean="0">
                <a:solidFill>
                  <a:schemeClr val="tx2"/>
                </a:solidFill>
              </a:rPr>
              <a:t>il a une connaissance relativement faible de </a:t>
            </a:r>
            <a:r>
              <a:rPr lang="fr-FR" sz="1600" dirty="0" smtClean="0">
                <a:solidFill>
                  <a:schemeClr val="tx2"/>
                </a:solidFill>
              </a:rPr>
              <a:t>l’importance </a:t>
            </a:r>
            <a:r>
              <a:rPr lang="fr-FR" sz="1600" dirty="0" smtClean="0">
                <a:solidFill>
                  <a:schemeClr val="tx2"/>
                </a:solidFill>
              </a:rPr>
              <a:t>de l’économie touristique. Concernant l’office de tourisme, soit il ne connaît pas l’ampleur de son action, soit sa vision de cette structure se « cantonne » à une activité (accueil, animation locale…).</a:t>
            </a:r>
          </a:p>
          <a:p>
            <a:pPr algn="just"/>
            <a:endParaRPr lang="fr-FR" dirty="0" smtClean="0">
              <a:solidFill>
                <a:schemeClr val="tx2"/>
              </a:solidFill>
            </a:endParaRPr>
          </a:p>
          <a:p>
            <a:r>
              <a:rPr lang="fr-FR" sz="2000" b="1" dirty="0" smtClean="0">
                <a:solidFill>
                  <a:schemeClr val="tx2"/>
                </a:solidFill>
              </a:rPr>
              <a:t>Comment agir ?</a:t>
            </a:r>
          </a:p>
          <a:p>
            <a:pPr algn="just"/>
            <a:r>
              <a:rPr lang="fr-FR" sz="1600" dirty="0" smtClean="0">
                <a:solidFill>
                  <a:schemeClr val="tx2"/>
                </a:solidFill>
              </a:rPr>
              <a:t>Cet acteur n’est pas opposé au projet de structuration, mais il ne se pose pas les bonnes questions pour sa structure. L’objectif est donc de </a:t>
            </a:r>
            <a:r>
              <a:rPr lang="fr-FR" sz="1600" b="1" dirty="0" smtClean="0">
                <a:solidFill>
                  <a:schemeClr val="tx2"/>
                </a:solidFill>
              </a:rPr>
              <a:t>l’informer un maximum</a:t>
            </a:r>
            <a:r>
              <a:rPr lang="fr-FR" sz="1600" dirty="0" smtClean="0">
                <a:solidFill>
                  <a:schemeClr val="tx2"/>
                </a:solidFill>
              </a:rPr>
              <a:t> en allant du rôle de l’office de tourisme aux enjeux de la structuration sur son territoire (outils </a:t>
            </a:r>
            <a:r>
              <a:rPr lang="fr-FR" sz="1600" dirty="0" smtClean="0">
                <a:solidFill>
                  <a:schemeClr val="tx2"/>
                </a:solidFill>
              </a:rPr>
              <a:t>Metteur </a:t>
            </a:r>
            <a:r>
              <a:rPr lang="fr-FR" sz="1600" dirty="0" smtClean="0">
                <a:solidFill>
                  <a:schemeClr val="tx2"/>
                </a:solidFill>
              </a:rPr>
              <a:t>en Scène de Territoire) pour qu’il passe du statut de « dubitatif » à celui de soutien. </a:t>
            </a:r>
          </a:p>
          <a:p>
            <a:endParaRPr lang="fr-FR" sz="2000" b="1" dirty="0" smtClean="0">
              <a:solidFill>
                <a:schemeClr val="tx2"/>
              </a:solidFill>
            </a:endParaRPr>
          </a:p>
        </p:txBody>
      </p:sp>
      <p:pic>
        <p:nvPicPr>
          <p:cNvPr id="9" name="Image 8" descr="nuages.jpg"/>
          <p:cNvPicPr>
            <a:picLocks noChangeAspect="1"/>
          </p:cNvPicPr>
          <p:nvPr/>
        </p:nvPicPr>
        <p:blipFill>
          <a:blip r:embed="rId3" cstate="print">
            <a:clrChange>
              <a:clrFrom>
                <a:srgbClr val="FFFFFF"/>
              </a:clrFrom>
              <a:clrTo>
                <a:srgbClr val="FFFFFF">
                  <a:alpha val="0"/>
                </a:srgbClr>
              </a:clrTo>
            </a:clrChange>
          </a:blip>
          <a:stretch>
            <a:fillRect/>
          </a:stretch>
        </p:blipFill>
        <p:spPr>
          <a:xfrm>
            <a:off x="3657600" y="1905000"/>
            <a:ext cx="1104900" cy="863600"/>
          </a:xfrm>
          <a:prstGeom prst="rect">
            <a:avLst/>
          </a:prstGeom>
        </p:spPr>
      </p:pic>
      <p:pic>
        <p:nvPicPr>
          <p:cNvPr id="10" name="Image 9" descr="pluie.jpg"/>
          <p:cNvPicPr>
            <a:picLocks noChangeAspect="1"/>
          </p:cNvPicPr>
          <p:nvPr/>
        </p:nvPicPr>
        <p:blipFill>
          <a:blip r:embed="rId4" cstate="print">
            <a:clrChange>
              <a:clrFrom>
                <a:srgbClr val="FFFFFF"/>
              </a:clrFrom>
              <a:clrTo>
                <a:srgbClr val="FFFFFF">
                  <a:alpha val="0"/>
                </a:srgbClr>
              </a:clrTo>
            </a:clrChange>
          </a:blip>
          <a:stretch>
            <a:fillRect/>
          </a:stretch>
        </p:blipFill>
        <p:spPr>
          <a:xfrm>
            <a:off x="3048000" y="2590800"/>
            <a:ext cx="1016000" cy="927100"/>
          </a:xfrm>
          <a:prstGeom prst="rect">
            <a:avLst/>
          </a:prstGeom>
        </p:spPr>
      </p:pic>
      <p:sp>
        <p:nvSpPr>
          <p:cNvPr id="5" name="Titre 1"/>
          <p:cNvSpPr>
            <a:spLocks noGrp="1"/>
          </p:cNvSpPr>
          <p:nvPr>
            <p:ph type="title"/>
          </p:nvPr>
        </p:nvSpPr>
        <p:spPr>
          <a:xfrm>
            <a:off x="609600" y="228600"/>
            <a:ext cx="8229600" cy="1447800"/>
          </a:xfrm>
        </p:spPr>
        <p:txBody>
          <a:bodyPr/>
          <a:lstStyle/>
          <a:p>
            <a:r>
              <a:rPr lang="fr-FR" sz="3200" dirty="0" smtClean="0"/>
              <a:t>Typologie des administrateurs</a:t>
            </a:r>
            <a:r>
              <a:rPr lang="fr-FR" dirty="0" smtClean="0"/>
              <a:t/>
            </a:r>
            <a:br>
              <a:rPr lang="fr-FR" dirty="0" smtClean="0"/>
            </a:br>
            <a:r>
              <a:rPr lang="fr-FR" sz="2000" i="1" dirty="0" smtClean="0"/>
              <a:t>Définition des profils et guide d’action</a:t>
            </a:r>
            <a:endParaRPr lang="fr-FR" sz="2000" i="1"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à coins arrondis 3"/>
          <p:cNvSpPr/>
          <p:nvPr/>
        </p:nvSpPr>
        <p:spPr>
          <a:xfrm>
            <a:off x="395536" y="1447800"/>
            <a:ext cx="8367464" cy="5149552"/>
          </a:xfrm>
          <a:prstGeom prst="roundRect">
            <a:avLst/>
          </a:prstGeom>
          <a:solidFill>
            <a:schemeClr val="accent6">
              <a:lumMod val="20000"/>
              <a:lumOff val="80000"/>
            </a:schemeClr>
          </a:solidFill>
          <a:ln>
            <a:solidFill>
              <a:schemeClr val="accent6">
                <a:lumMod val="75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2400" b="1" dirty="0" smtClean="0">
                <a:solidFill>
                  <a:schemeClr val="tx2"/>
                </a:solidFill>
              </a:rPr>
              <a:t>Inactif/</a:t>
            </a:r>
            <a:r>
              <a:rPr lang="fr-FR" sz="2400" b="1" dirty="0" smtClean="0">
                <a:solidFill>
                  <a:schemeClr val="tx2"/>
                </a:solidFill>
              </a:rPr>
              <a:t>Passif</a:t>
            </a:r>
          </a:p>
          <a:p>
            <a:endParaRPr lang="fr-FR" dirty="0" smtClean="0">
              <a:solidFill>
                <a:schemeClr val="tx2"/>
              </a:solidFill>
            </a:endParaRPr>
          </a:p>
          <a:p>
            <a:endParaRPr lang="fr-FR" dirty="0" smtClean="0">
              <a:solidFill>
                <a:schemeClr val="tx2"/>
              </a:solidFill>
            </a:endParaRPr>
          </a:p>
          <a:p>
            <a:r>
              <a:rPr lang="fr-FR" dirty="0" smtClean="0">
                <a:solidFill>
                  <a:schemeClr val="tx2"/>
                </a:solidFill>
              </a:rPr>
              <a:t>Volonté et implication locale: </a:t>
            </a:r>
          </a:p>
          <a:p>
            <a:endParaRPr lang="fr-FR" dirty="0" smtClean="0">
              <a:solidFill>
                <a:schemeClr val="tx2"/>
              </a:solidFill>
            </a:endParaRPr>
          </a:p>
          <a:p>
            <a:r>
              <a:rPr lang="fr-FR" dirty="0" smtClean="0">
                <a:solidFill>
                  <a:schemeClr val="tx2"/>
                </a:solidFill>
              </a:rPr>
              <a:t>Volonté de structurer : </a:t>
            </a:r>
          </a:p>
          <a:p>
            <a:endParaRPr lang="fr-FR" dirty="0" smtClean="0">
              <a:solidFill>
                <a:schemeClr val="tx2"/>
              </a:solidFill>
            </a:endParaRPr>
          </a:p>
          <a:p>
            <a:pPr algn="just"/>
            <a:r>
              <a:rPr lang="fr-FR" sz="2000" b="1" dirty="0" smtClean="0">
                <a:solidFill>
                  <a:schemeClr val="tx2"/>
                </a:solidFill>
              </a:rPr>
              <a:t>Connaissance du secteur touristique: </a:t>
            </a:r>
            <a:r>
              <a:rPr lang="fr-FR" sz="1600" dirty="0" smtClean="0">
                <a:solidFill>
                  <a:schemeClr val="tx2"/>
                </a:solidFill>
              </a:rPr>
              <a:t>il a une connaissance très faible voire inexistante du secteur touristique et du rôle de l’office de tourisme. Son investissement pour la structure de son territoire est très </a:t>
            </a:r>
            <a:r>
              <a:rPr lang="fr-FR" sz="1600" dirty="0" smtClean="0">
                <a:solidFill>
                  <a:schemeClr val="tx2"/>
                </a:solidFill>
              </a:rPr>
              <a:t>limité.</a:t>
            </a:r>
          </a:p>
          <a:p>
            <a:endParaRPr lang="fr-FR" dirty="0" smtClean="0">
              <a:solidFill>
                <a:schemeClr val="tx2"/>
              </a:solidFill>
            </a:endParaRPr>
          </a:p>
          <a:p>
            <a:r>
              <a:rPr lang="fr-FR" sz="2000" b="1" dirty="0" smtClean="0">
                <a:solidFill>
                  <a:schemeClr val="tx2"/>
                </a:solidFill>
              </a:rPr>
              <a:t>Comment agir ?</a:t>
            </a:r>
          </a:p>
          <a:p>
            <a:pPr algn="just"/>
            <a:r>
              <a:rPr lang="fr-FR" sz="1600" dirty="0" smtClean="0">
                <a:solidFill>
                  <a:schemeClr val="tx2"/>
                </a:solidFill>
              </a:rPr>
              <a:t>Son manque d’implication voire son inactivité et son attitude passive face au projet font de cet administrateur </a:t>
            </a:r>
            <a:r>
              <a:rPr lang="fr-FR" sz="1600" b="1" dirty="0" smtClean="0">
                <a:solidFill>
                  <a:schemeClr val="tx2"/>
                </a:solidFill>
              </a:rPr>
              <a:t>un acteur transparent</a:t>
            </a:r>
            <a:r>
              <a:rPr lang="fr-FR" sz="1600" dirty="0" smtClean="0">
                <a:solidFill>
                  <a:schemeClr val="tx2"/>
                </a:solidFill>
              </a:rPr>
              <a:t>; il n’est ni opposé à la structuration, ni favorable. Cet acteur est plus susceptible de</a:t>
            </a:r>
            <a:r>
              <a:rPr lang="fr-FR" sz="1600" dirty="0" smtClean="0">
                <a:solidFill>
                  <a:schemeClr val="tx2"/>
                </a:solidFill>
              </a:rPr>
              <a:t> devenir </a:t>
            </a:r>
            <a:r>
              <a:rPr lang="fr-FR" sz="1600" dirty="0" smtClean="0">
                <a:solidFill>
                  <a:schemeClr val="tx2"/>
                </a:solidFill>
              </a:rPr>
              <a:t>un opposant à la structuration qu’un fervent défenseur. Il faudra donc lui donner un argumentaire « basique », </a:t>
            </a:r>
            <a:r>
              <a:rPr lang="fr-FR" sz="1600" b="1" dirty="0" smtClean="0">
                <a:solidFill>
                  <a:schemeClr val="tx2"/>
                </a:solidFill>
              </a:rPr>
              <a:t>mais ne pas attendre d’évolution ou soutien de sa part.  </a:t>
            </a:r>
            <a:endParaRPr lang="fr-FR" sz="1600" b="1" dirty="0" smtClean="0">
              <a:solidFill>
                <a:schemeClr val="tx2"/>
              </a:solidFill>
            </a:endParaRPr>
          </a:p>
          <a:p>
            <a:pPr algn="just"/>
            <a:r>
              <a:rPr lang="fr-FR" sz="1600" b="1" dirty="0" smtClean="0">
                <a:solidFill>
                  <a:srgbClr val="FF0000"/>
                </a:solidFill>
              </a:rPr>
              <a:t>  </a:t>
            </a:r>
            <a:endParaRPr lang="fr-FR" sz="1600" b="1" dirty="0" smtClean="0">
              <a:solidFill>
                <a:srgbClr val="FF0000"/>
              </a:solidFill>
            </a:endParaRPr>
          </a:p>
        </p:txBody>
      </p:sp>
      <p:pic>
        <p:nvPicPr>
          <p:cNvPr id="8" name="Image 7" descr="pluie.jpg"/>
          <p:cNvPicPr>
            <a:picLocks noChangeAspect="1"/>
          </p:cNvPicPr>
          <p:nvPr/>
        </p:nvPicPr>
        <p:blipFill>
          <a:blip r:embed="rId3" cstate="print">
            <a:clrChange>
              <a:clrFrom>
                <a:srgbClr val="FFFFFF"/>
              </a:clrFrom>
              <a:clrTo>
                <a:srgbClr val="FFFFFF">
                  <a:alpha val="0"/>
                </a:srgbClr>
              </a:clrTo>
            </a:clrChange>
          </a:blip>
          <a:stretch>
            <a:fillRect/>
          </a:stretch>
        </p:blipFill>
        <p:spPr>
          <a:xfrm>
            <a:off x="3657600" y="2362200"/>
            <a:ext cx="1016000" cy="927100"/>
          </a:xfrm>
          <a:prstGeom prst="rect">
            <a:avLst/>
          </a:prstGeom>
        </p:spPr>
      </p:pic>
      <p:pic>
        <p:nvPicPr>
          <p:cNvPr id="9" name="Image 8" descr="pluie.jpg"/>
          <p:cNvPicPr>
            <a:picLocks noChangeAspect="1"/>
          </p:cNvPicPr>
          <p:nvPr/>
        </p:nvPicPr>
        <p:blipFill>
          <a:blip r:embed="rId3" cstate="print">
            <a:clrChange>
              <a:clrFrom>
                <a:srgbClr val="FFFFFF"/>
              </a:clrFrom>
              <a:clrTo>
                <a:srgbClr val="FFFFFF">
                  <a:alpha val="0"/>
                </a:srgbClr>
              </a:clrTo>
            </a:clrChange>
          </a:blip>
          <a:stretch>
            <a:fillRect/>
          </a:stretch>
        </p:blipFill>
        <p:spPr>
          <a:xfrm>
            <a:off x="3048000" y="2971800"/>
            <a:ext cx="1016000" cy="927100"/>
          </a:xfrm>
          <a:prstGeom prst="rect">
            <a:avLst/>
          </a:prstGeom>
        </p:spPr>
      </p:pic>
      <p:sp>
        <p:nvSpPr>
          <p:cNvPr id="5" name="Titre 1"/>
          <p:cNvSpPr>
            <a:spLocks noGrp="1"/>
          </p:cNvSpPr>
          <p:nvPr>
            <p:ph type="title"/>
          </p:nvPr>
        </p:nvSpPr>
        <p:spPr>
          <a:xfrm>
            <a:off x="609600" y="228600"/>
            <a:ext cx="8229600" cy="1447800"/>
          </a:xfrm>
        </p:spPr>
        <p:txBody>
          <a:bodyPr/>
          <a:lstStyle/>
          <a:p>
            <a:r>
              <a:rPr lang="fr-FR" sz="3200" dirty="0" smtClean="0"/>
              <a:t>Typologie des administrateurs</a:t>
            </a:r>
            <a:r>
              <a:rPr lang="fr-FR" dirty="0" smtClean="0"/>
              <a:t/>
            </a:r>
            <a:br>
              <a:rPr lang="fr-FR" dirty="0" smtClean="0"/>
            </a:br>
            <a:r>
              <a:rPr lang="fr-FR" sz="2000" i="1" dirty="0" smtClean="0"/>
              <a:t>Définition des profils et guide d’action</a:t>
            </a:r>
            <a:endParaRPr lang="fr-FR" sz="2000" i="1"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5" name="Connecteur droit avec flèche 4"/>
          <p:cNvCxnSpPr/>
          <p:nvPr/>
        </p:nvCxnSpPr>
        <p:spPr>
          <a:xfrm flipV="1">
            <a:off x="1066800" y="3352800"/>
            <a:ext cx="7216080" cy="4192"/>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rot="5400000">
            <a:off x="1329308" y="3318892"/>
            <a:ext cx="6248400" cy="67816"/>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3059832" y="0"/>
            <a:ext cx="1368152" cy="523220"/>
          </a:xfrm>
          <a:prstGeom prst="rect">
            <a:avLst/>
          </a:prstGeom>
          <a:noFill/>
        </p:spPr>
        <p:txBody>
          <a:bodyPr wrap="square" rtlCol="0">
            <a:spAutoFit/>
          </a:bodyPr>
          <a:lstStyle/>
          <a:p>
            <a:pPr algn="ctr"/>
            <a:r>
              <a:rPr lang="fr-FR" sz="1400" dirty="0" smtClean="0"/>
              <a:t>Poids/Influence politique</a:t>
            </a:r>
            <a:endParaRPr lang="fr-FR" sz="1400" dirty="0"/>
          </a:p>
        </p:txBody>
      </p:sp>
      <p:sp>
        <p:nvSpPr>
          <p:cNvPr id="12" name="ZoneTexte 11"/>
          <p:cNvSpPr txBox="1"/>
          <p:nvPr/>
        </p:nvSpPr>
        <p:spPr>
          <a:xfrm>
            <a:off x="7215635" y="3501008"/>
            <a:ext cx="1928365" cy="523220"/>
          </a:xfrm>
          <a:prstGeom prst="rect">
            <a:avLst/>
          </a:prstGeom>
          <a:noFill/>
        </p:spPr>
        <p:txBody>
          <a:bodyPr wrap="square" rtlCol="0">
            <a:spAutoFit/>
          </a:bodyPr>
          <a:lstStyle/>
          <a:p>
            <a:pPr algn="ctr"/>
            <a:r>
              <a:rPr lang="fr-FR" sz="1400" dirty="0" smtClean="0"/>
              <a:t>Volonté de structurer le territoire</a:t>
            </a:r>
            <a:endParaRPr lang="fr-FR" sz="1400" dirty="0"/>
          </a:p>
        </p:txBody>
      </p:sp>
      <p:sp>
        <p:nvSpPr>
          <p:cNvPr id="13" name="Ellipse 12"/>
          <p:cNvSpPr/>
          <p:nvPr/>
        </p:nvSpPr>
        <p:spPr>
          <a:xfrm>
            <a:off x="4800600" y="685800"/>
            <a:ext cx="3301752" cy="2383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Aharoni" pitchFamily="2" charset="-79"/>
                <a:cs typeface="Aharoni" pitchFamily="2" charset="-79"/>
              </a:rPr>
              <a:t>Porteurs du projet de structuration (ou futurs élus porteurs)</a:t>
            </a:r>
            <a:endParaRPr lang="fr-FR" dirty="0">
              <a:latin typeface="Aharoni" pitchFamily="2" charset="-79"/>
              <a:cs typeface="Aharoni" pitchFamily="2" charset="-79"/>
            </a:endParaRPr>
          </a:p>
        </p:txBody>
      </p:sp>
      <p:sp>
        <p:nvSpPr>
          <p:cNvPr id="14" name="Ellipse 13"/>
          <p:cNvSpPr/>
          <p:nvPr/>
        </p:nvSpPr>
        <p:spPr>
          <a:xfrm>
            <a:off x="4800600" y="3810000"/>
            <a:ext cx="3293368" cy="2514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Aharoni" pitchFamily="2" charset="-79"/>
                <a:cs typeface="Aharoni" pitchFamily="2" charset="-79"/>
              </a:rPr>
              <a:t>Alliés au projet de structuration</a:t>
            </a:r>
            <a:endParaRPr lang="fr-FR" dirty="0">
              <a:latin typeface="Aharoni" pitchFamily="2" charset="-79"/>
              <a:cs typeface="Aharoni" pitchFamily="2" charset="-79"/>
            </a:endParaRPr>
          </a:p>
        </p:txBody>
      </p:sp>
      <p:sp>
        <p:nvSpPr>
          <p:cNvPr id="15" name="Ellipse 14"/>
          <p:cNvSpPr/>
          <p:nvPr/>
        </p:nvSpPr>
        <p:spPr>
          <a:xfrm>
            <a:off x="914400" y="685800"/>
            <a:ext cx="3297560" cy="2383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Aharoni" pitchFamily="2" charset="-79"/>
                <a:cs typeface="Aharoni" pitchFamily="2" charset="-79"/>
              </a:rPr>
              <a:t>Frein(s) à la structuration</a:t>
            </a:r>
          </a:p>
        </p:txBody>
      </p:sp>
      <p:sp>
        <p:nvSpPr>
          <p:cNvPr id="16" name="Ellipse 15"/>
          <p:cNvSpPr/>
          <p:nvPr/>
        </p:nvSpPr>
        <p:spPr>
          <a:xfrm>
            <a:off x="914400" y="3933056"/>
            <a:ext cx="3153544" cy="23915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Aharoni" pitchFamily="2" charset="-79"/>
                <a:cs typeface="Aharoni" pitchFamily="2" charset="-79"/>
              </a:rPr>
              <a:t>Poids Morts</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à coins arrondis 3"/>
          <p:cNvSpPr/>
          <p:nvPr/>
        </p:nvSpPr>
        <p:spPr>
          <a:xfrm>
            <a:off x="395536" y="1447800"/>
            <a:ext cx="8443664" cy="5149552"/>
          </a:xfrm>
          <a:prstGeom prst="roundRect">
            <a:avLst/>
          </a:prstGeom>
          <a:solidFill>
            <a:schemeClr val="accent6">
              <a:lumMod val="20000"/>
              <a:lumOff val="80000"/>
            </a:schemeClr>
          </a:solidFill>
          <a:ln>
            <a:solidFill>
              <a:schemeClr val="accent6">
                <a:lumMod val="75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2400" b="1" dirty="0" smtClean="0">
                <a:solidFill>
                  <a:schemeClr val="tx2"/>
                </a:solidFill>
              </a:rPr>
              <a:t>Phobique </a:t>
            </a:r>
            <a:r>
              <a:rPr lang="fr-FR" sz="2400" b="1" dirty="0" smtClean="0">
                <a:solidFill>
                  <a:schemeClr val="tx2"/>
                </a:solidFill>
              </a:rPr>
              <a:t>au changement</a:t>
            </a:r>
            <a:endParaRPr lang="fr-FR" sz="2400" b="1" dirty="0" smtClean="0">
              <a:solidFill>
                <a:schemeClr val="tx2"/>
              </a:solidFill>
            </a:endParaRPr>
          </a:p>
          <a:p>
            <a:endParaRPr lang="fr-FR" dirty="0" smtClean="0">
              <a:solidFill>
                <a:schemeClr val="tx2"/>
              </a:solidFill>
            </a:endParaRPr>
          </a:p>
          <a:p>
            <a:r>
              <a:rPr lang="fr-FR" dirty="0" smtClean="0">
                <a:solidFill>
                  <a:schemeClr val="tx2"/>
                </a:solidFill>
              </a:rPr>
              <a:t>Volonté et implication:</a:t>
            </a:r>
            <a:endParaRPr lang="fr-FR" dirty="0" smtClean="0">
              <a:solidFill>
                <a:schemeClr val="tx2"/>
              </a:solidFill>
            </a:endParaRPr>
          </a:p>
          <a:p>
            <a:endParaRPr lang="fr-FR" dirty="0" smtClean="0">
              <a:solidFill>
                <a:schemeClr val="tx2"/>
              </a:solidFill>
            </a:endParaRPr>
          </a:p>
          <a:p>
            <a:endParaRPr lang="fr-FR" dirty="0" smtClean="0">
              <a:solidFill>
                <a:schemeClr val="tx2"/>
              </a:solidFill>
            </a:endParaRPr>
          </a:p>
          <a:p>
            <a:r>
              <a:rPr lang="fr-FR" dirty="0" smtClean="0">
                <a:solidFill>
                  <a:schemeClr val="tx2"/>
                </a:solidFill>
              </a:rPr>
              <a:t>Volonté de structurer : </a:t>
            </a:r>
            <a:endParaRPr lang="fr-FR" dirty="0" smtClean="0">
              <a:solidFill>
                <a:schemeClr val="tx2"/>
              </a:solidFill>
            </a:endParaRPr>
          </a:p>
          <a:p>
            <a:pPr algn="just"/>
            <a:endParaRPr lang="fr-FR" sz="2000" b="1" dirty="0" smtClean="0">
              <a:solidFill>
                <a:schemeClr val="tx2"/>
              </a:solidFill>
            </a:endParaRPr>
          </a:p>
          <a:p>
            <a:pPr algn="just"/>
            <a:r>
              <a:rPr lang="fr-FR" sz="2000" b="1" dirty="0" smtClean="0">
                <a:solidFill>
                  <a:schemeClr val="tx2"/>
                </a:solidFill>
              </a:rPr>
              <a:t>Connaissance du secteur touristique: </a:t>
            </a:r>
            <a:r>
              <a:rPr lang="fr-FR" sz="1600" dirty="0" smtClean="0">
                <a:solidFill>
                  <a:schemeClr val="tx2"/>
                </a:solidFill>
              </a:rPr>
              <a:t>cet administrateur a une connaissance du secteur qui est très liée à son investissement dans sa structure. Il y est très impliqué et y est très attaché.</a:t>
            </a:r>
          </a:p>
          <a:p>
            <a:endParaRPr lang="fr-FR" dirty="0" smtClean="0">
              <a:solidFill>
                <a:schemeClr val="tx2"/>
              </a:solidFill>
            </a:endParaRPr>
          </a:p>
          <a:p>
            <a:r>
              <a:rPr lang="fr-FR" sz="2000" b="1" dirty="0" smtClean="0">
                <a:solidFill>
                  <a:schemeClr val="tx2"/>
                </a:solidFill>
              </a:rPr>
              <a:t>Comment agir ?</a:t>
            </a:r>
          </a:p>
          <a:p>
            <a:pPr algn="just"/>
            <a:r>
              <a:rPr lang="fr-FR" sz="1600" dirty="0" smtClean="0">
                <a:solidFill>
                  <a:schemeClr val="tx2"/>
                </a:solidFill>
              </a:rPr>
              <a:t>Cet administrateur considère que la situation « est optimale telle qu’elle est ». Correspondant plus au profil du président « has been » son opposition au projet est lié à sa peur du changement et donc à un manque d’informations quand à ce que va devenir sa structure, ses salarié(e)s , les animations locales…</a:t>
            </a:r>
            <a:r>
              <a:rPr lang="fr-FR" sz="1600" b="1" dirty="0" smtClean="0">
                <a:solidFill>
                  <a:schemeClr val="tx2"/>
                </a:solidFill>
              </a:rPr>
              <a:t>L’objectif est donc de le rassurer sur ce que le projet  implique pour sa structure.</a:t>
            </a:r>
          </a:p>
        </p:txBody>
      </p:sp>
      <p:pic>
        <p:nvPicPr>
          <p:cNvPr id="5" name="Image 4" descr="soleil.jpg"/>
          <p:cNvPicPr>
            <a:picLocks noChangeAspect="1"/>
          </p:cNvPicPr>
          <p:nvPr/>
        </p:nvPicPr>
        <p:blipFill>
          <a:blip r:embed="rId3" cstate="print">
            <a:clrChange>
              <a:clrFrom>
                <a:srgbClr val="FFFFFF"/>
              </a:clrFrom>
              <a:clrTo>
                <a:srgbClr val="FFFFFF">
                  <a:alpha val="0"/>
                </a:srgbClr>
              </a:clrTo>
            </a:clrChange>
          </a:blip>
          <a:stretch>
            <a:fillRect/>
          </a:stretch>
        </p:blipFill>
        <p:spPr>
          <a:xfrm>
            <a:off x="3733800" y="2057400"/>
            <a:ext cx="1080120" cy="986776"/>
          </a:xfrm>
          <a:prstGeom prst="rect">
            <a:avLst/>
          </a:prstGeom>
        </p:spPr>
      </p:pic>
      <p:pic>
        <p:nvPicPr>
          <p:cNvPr id="7" name="Image 6" descr="soleil.jpg"/>
          <p:cNvPicPr>
            <a:picLocks noChangeAspect="1"/>
          </p:cNvPicPr>
          <p:nvPr/>
        </p:nvPicPr>
        <p:blipFill>
          <a:blip r:embed="rId3" cstate="print">
            <a:clrChange>
              <a:clrFrom>
                <a:srgbClr val="FFFFFF"/>
              </a:clrFrom>
              <a:clrTo>
                <a:srgbClr val="FFFFFF">
                  <a:alpha val="0"/>
                </a:srgbClr>
              </a:clrTo>
            </a:clrChange>
          </a:blip>
          <a:stretch>
            <a:fillRect/>
          </a:stretch>
        </p:blipFill>
        <p:spPr>
          <a:xfrm>
            <a:off x="2895600" y="2057400"/>
            <a:ext cx="1080120" cy="986776"/>
          </a:xfrm>
          <a:prstGeom prst="rect">
            <a:avLst/>
          </a:prstGeom>
        </p:spPr>
      </p:pic>
      <p:pic>
        <p:nvPicPr>
          <p:cNvPr id="6" name="Image 5" descr="pluie.jpg"/>
          <p:cNvPicPr>
            <a:picLocks noChangeAspect="1"/>
          </p:cNvPicPr>
          <p:nvPr/>
        </p:nvPicPr>
        <p:blipFill>
          <a:blip r:embed="rId4" cstate="print">
            <a:clrChange>
              <a:clrFrom>
                <a:srgbClr val="FFFFFF"/>
              </a:clrFrom>
              <a:clrTo>
                <a:srgbClr val="FFFFFF">
                  <a:alpha val="0"/>
                </a:srgbClr>
              </a:clrTo>
            </a:clrChange>
          </a:blip>
          <a:stretch>
            <a:fillRect/>
          </a:stretch>
        </p:blipFill>
        <p:spPr>
          <a:xfrm>
            <a:off x="2971800" y="2971800"/>
            <a:ext cx="1016000" cy="927100"/>
          </a:xfrm>
          <a:prstGeom prst="rect">
            <a:avLst/>
          </a:prstGeom>
        </p:spPr>
      </p:pic>
      <p:sp>
        <p:nvSpPr>
          <p:cNvPr id="8" name="Titre 1"/>
          <p:cNvSpPr>
            <a:spLocks noGrp="1"/>
          </p:cNvSpPr>
          <p:nvPr>
            <p:ph type="title"/>
          </p:nvPr>
        </p:nvSpPr>
        <p:spPr>
          <a:xfrm>
            <a:off x="609600" y="228600"/>
            <a:ext cx="8229600" cy="1447800"/>
          </a:xfrm>
        </p:spPr>
        <p:txBody>
          <a:bodyPr/>
          <a:lstStyle/>
          <a:p>
            <a:r>
              <a:rPr lang="fr-FR" sz="3200" dirty="0" smtClean="0"/>
              <a:t>Typologie des administrateurs</a:t>
            </a:r>
            <a:r>
              <a:rPr lang="fr-FR" dirty="0" smtClean="0"/>
              <a:t/>
            </a:r>
            <a:br>
              <a:rPr lang="fr-FR" dirty="0" smtClean="0"/>
            </a:br>
            <a:r>
              <a:rPr lang="fr-FR" sz="2000" i="1" dirty="0" smtClean="0"/>
              <a:t>Définition des profils et guide d’action</a:t>
            </a:r>
            <a:endParaRPr lang="fr-FR" sz="2000" i="1"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à coins arrondis 3"/>
          <p:cNvSpPr/>
          <p:nvPr/>
        </p:nvSpPr>
        <p:spPr>
          <a:xfrm>
            <a:off x="395536" y="1371600"/>
            <a:ext cx="8443664" cy="5225752"/>
          </a:xfrm>
          <a:prstGeom prst="roundRect">
            <a:avLst/>
          </a:prstGeom>
          <a:solidFill>
            <a:schemeClr val="accent6">
              <a:lumMod val="20000"/>
              <a:lumOff val="80000"/>
            </a:schemeClr>
          </a:solidFill>
          <a:ln>
            <a:solidFill>
              <a:schemeClr val="accent6">
                <a:lumMod val="75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2400" b="1" dirty="0" err="1" smtClean="0">
                <a:solidFill>
                  <a:schemeClr val="tx2"/>
                </a:solidFill>
              </a:rPr>
              <a:t>Ego-centrés</a:t>
            </a:r>
            <a:endParaRPr lang="fr-FR" sz="2400" b="1" dirty="0" smtClean="0">
              <a:solidFill>
                <a:schemeClr val="tx2"/>
              </a:solidFill>
            </a:endParaRPr>
          </a:p>
          <a:p>
            <a:endParaRPr lang="fr-FR" dirty="0" smtClean="0">
              <a:solidFill>
                <a:schemeClr val="tx2"/>
              </a:solidFill>
            </a:endParaRPr>
          </a:p>
          <a:p>
            <a:endParaRPr lang="fr-FR" dirty="0" smtClean="0">
              <a:solidFill>
                <a:schemeClr val="tx2"/>
              </a:solidFill>
            </a:endParaRPr>
          </a:p>
          <a:p>
            <a:r>
              <a:rPr lang="fr-FR" dirty="0" smtClean="0">
                <a:solidFill>
                  <a:schemeClr val="tx2"/>
                </a:solidFill>
              </a:rPr>
              <a:t>Poids et influence politique:</a:t>
            </a:r>
          </a:p>
          <a:p>
            <a:endParaRPr lang="fr-FR" dirty="0" smtClean="0">
              <a:solidFill>
                <a:schemeClr val="tx2"/>
              </a:solidFill>
            </a:endParaRPr>
          </a:p>
          <a:p>
            <a:r>
              <a:rPr lang="fr-FR" dirty="0" smtClean="0">
                <a:solidFill>
                  <a:schemeClr val="tx2"/>
                </a:solidFill>
              </a:rPr>
              <a:t>Volonté de structurer : </a:t>
            </a:r>
          </a:p>
          <a:p>
            <a:endParaRPr lang="fr-FR" dirty="0" smtClean="0">
              <a:solidFill>
                <a:schemeClr val="tx2"/>
              </a:solidFill>
            </a:endParaRPr>
          </a:p>
          <a:p>
            <a:pPr algn="just"/>
            <a:endParaRPr lang="fr-FR" sz="2000" b="1" dirty="0" smtClean="0">
              <a:solidFill>
                <a:schemeClr val="tx2"/>
              </a:solidFill>
            </a:endParaRPr>
          </a:p>
          <a:p>
            <a:pPr algn="just"/>
            <a:r>
              <a:rPr lang="fr-FR" sz="2000" b="1" dirty="0" smtClean="0">
                <a:solidFill>
                  <a:schemeClr val="tx2"/>
                </a:solidFill>
              </a:rPr>
              <a:t>Connaissance du secteur touristique: </a:t>
            </a:r>
            <a:r>
              <a:rPr lang="fr-FR" sz="1600" dirty="0" smtClean="0">
                <a:solidFill>
                  <a:schemeClr val="tx2"/>
                </a:solidFill>
              </a:rPr>
              <a:t>cet administrateur a une connaissance du secteur qui est très liée à son investissement dans sa structure. Pour lui l’office de tourisme représente un tremplin  ou une assise à sa reconnaissance locale. </a:t>
            </a:r>
          </a:p>
          <a:p>
            <a:pPr algn="just"/>
            <a:endParaRPr lang="fr-FR" dirty="0" smtClean="0">
              <a:solidFill>
                <a:schemeClr val="tx2"/>
              </a:solidFill>
            </a:endParaRPr>
          </a:p>
          <a:p>
            <a:r>
              <a:rPr lang="fr-FR" sz="2000" b="1" dirty="0" smtClean="0">
                <a:solidFill>
                  <a:schemeClr val="tx2"/>
                </a:solidFill>
              </a:rPr>
              <a:t>Comment agir ?</a:t>
            </a:r>
          </a:p>
          <a:p>
            <a:pPr algn="just"/>
            <a:r>
              <a:rPr lang="fr-FR" sz="1600" dirty="0" smtClean="0">
                <a:solidFill>
                  <a:schemeClr val="tx2"/>
                </a:solidFill>
              </a:rPr>
              <a:t>Cet opposant au projet a avant tout besoin de </a:t>
            </a:r>
            <a:r>
              <a:rPr lang="fr-FR" sz="1600" b="1" dirty="0" smtClean="0">
                <a:solidFill>
                  <a:schemeClr val="tx2"/>
                </a:solidFill>
              </a:rPr>
              <a:t>reconnaissance</a:t>
            </a:r>
            <a:r>
              <a:rPr lang="fr-FR" sz="1600" dirty="0" smtClean="0">
                <a:solidFill>
                  <a:schemeClr val="tx2"/>
                </a:solidFill>
              </a:rPr>
              <a:t> et d’être</a:t>
            </a:r>
            <a:r>
              <a:rPr lang="fr-FR" sz="1600" b="1" dirty="0" smtClean="0">
                <a:solidFill>
                  <a:schemeClr val="tx2"/>
                </a:solidFill>
              </a:rPr>
              <a:t> intégré au projet</a:t>
            </a:r>
            <a:r>
              <a:rPr lang="fr-FR" sz="1600" dirty="0" smtClean="0">
                <a:solidFill>
                  <a:schemeClr val="tx2"/>
                </a:solidFill>
              </a:rPr>
              <a:t> pour être motivé par le projet. Il devra être sensibilisé à tous les enjeux tout en sachant quel rôle il tiendra. </a:t>
            </a:r>
          </a:p>
          <a:p>
            <a:endParaRPr lang="fr-FR" sz="2000" b="1" dirty="0" smtClean="0">
              <a:solidFill>
                <a:schemeClr val="tx2"/>
              </a:solidFill>
            </a:endParaRPr>
          </a:p>
          <a:p>
            <a:endParaRPr lang="fr-FR" sz="2000" dirty="0" smtClean="0">
              <a:solidFill>
                <a:schemeClr val="tx2"/>
              </a:solidFill>
            </a:endParaRPr>
          </a:p>
        </p:txBody>
      </p:sp>
      <p:pic>
        <p:nvPicPr>
          <p:cNvPr id="8" name="Image 7" descr="soleil.jpg"/>
          <p:cNvPicPr>
            <a:picLocks noChangeAspect="1"/>
          </p:cNvPicPr>
          <p:nvPr/>
        </p:nvPicPr>
        <p:blipFill>
          <a:blip r:embed="rId3" cstate="print">
            <a:clrChange>
              <a:clrFrom>
                <a:srgbClr val="FFFFFF"/>
              </a:clrFrom>
              <a:clrTo>
                <a:srgbClr val="FFFFFF">
                  <a:alpha val="0"/>
                </a:srgbClr>
              </a:clrTo>
            </a:clrChange>
          </a:blip>
          <a:stretch>
            <a:fillRect/>
          </a:stretch>
        </p:blipFill>
        <p:spPr>
          <a:xfrm>
            <a:off x="4267200" y="2209800"/>
            <a:ext cx="1080120" cy="986776"/>
          </a:xfrm>
          <a:prstGeom prst="rect">
            <a:avLst/>
          </a:prstGeom>
        </p:spPr>
      </p:pic>
      <p:pic>
        <p:nvPicPr>
          <p:cNvPr id="9" name="Image 8" descr="soleil.jpg"/>
          <p:cNvPicPr>
            <a:picLocks noChangeAspect="1"/>
          </p:cNvPicPr>
          <p:nvPr/>
        </p:nvPicPr>
        <p:blipFill>
          <a:blip r:embed="rId3" cstate="print">
            <a:clrChange>
              <a:clrFrom>
                <a:srgbClr val="FFFFFF"/>
              </a:clrFrom>
              <a:clrTo>
                <a:srgbClr val="FFFFFF">
                  <a:alpha val="0"/>
                </a:srgbClr>
              </a:clrTo>
            </a:clrChange>
          </a:blip>
          <a:stretch>
            <a:fillRect/>
          </a:stretch>
        </p:blipFill>
        <p:spPr>
          <a:xfrm>
            <a:off x="3475112" y="2209800"/>
            <a:ext cx="1080120" cy="986776"/>
          </a:xfrm>
          <a:prstGeom prst="rect">
            <a:avLst/>
          </a:prstGeom>
        </p:spPr>
      </p:pic>
      <p:pic>
        <p:nvPicPr>
          <p:cNvPr id="10" name="Image 9" descr="orage.jpg"/>
          <p:cNvPicPr>
            <a:picLocks noChangeAspect="1"/>
          </p:cNvPicPr>
          <p:nvPr/>
        </p:nvPicPr>
        <p:blipFill>
          <a:blip r:embed="rId4" cstate="print">
            <a:clrChange>
              <a:clrFrom>
                <a:srgbClr val="FEFEFE"/>
              </a:clrFrom>
              <a:clrTo>
                <a:srgbClr val="FEFEFE">
                  <a:alpha val="0"/>
                </a:srgbClr>
              </a:clrTo>
            </a:clrChange>
          </a:blip>
          <a:stretch>
            <a:fillRect/>
          </a:stretch>
        </p:blipFill>
        <p:spPr>
          <a:xfrm>
            <a:off x="3124200" y="2895600"/>
            <a:ext cx="1041400" cy="977900"/>
          </a:xfrm>
          <a:prstGeom prst="rect">
            <a:avLst/>
          </a:prstGeom>
        </p:spPr>
      </p:pic>
      <p:sp>
        <p:nvSpPr>
          <p:cNvPr id="6" name="Titre 1"/>
          <p:cNvSpPr>
            <a:spLocks noGrp="1"/>
          </p:cNvSpPr>
          <p:nvPr>
            <p:ph type="title"/>
          </p:nvPr>
        </p:nvSpPr>
        <p:spPr>
          <a:xfrm>
            <a:off x="609600" y="228600"/>
            <a:ext cx="8229600" cy="1447800"/>
          </a:xfrm>
        </p:spPr>
        <p:txBody>
          <a:bodyPr/>
          <a:lstStyle/>
          <a:p>
            <a:r>
              <a:rPr lang="fr-FR" sz="3200" dirty="0" smtClean="0"/>
              <a:t>Typologie des administrateurs</a:t>
            </a:r>
            <a:r>
              <a:rPr lang="fr-FR" dirty="0" smtClean="0"/>
              <a:t/>
            </a:r>
            <a:br>
              <a:rPr lang="fr-FR" dirty="0" smtClean="0"/>
            </a:br>
            <a:r>
              <a:rPr lang="fr-FR" sz="2000" i="1" dirty="0" smtClean="0"/>
              <a:t>Définition des profils et guide d’action</a:t>
            </a:r>
            <a:endParaRPr lang="fr-FR" sz="2000" i="1"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5" name="Connecteur droit avec flèche 4"/>
          <p:cNvCxnSpPr/>
          <p:nvPr/>
        </p:nvCxnSpPr>
        <p:spPr>
          <a:xfrm>
            <a:off x="251520" y="3356992"/>
            <a:ext cx="8568952" cy="0"/>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flipH="1">
            <a:off x="4427984" y="0"/>
            <a:ext cx="72008" cy="6858000"/>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2784473" y="0"/>
            <a:ext cx="1563515" cy="584775"/>
          </a:xfrm>
          <a:prstGeom prst="rect">
            <a:avLst/>
          </a:prstGeom>
          <a:noFill/>
        </p:spPr>
        <p:txBody>
          <a:bodyPr wrap="square" rtlCol="0">
            <a:spAutoFit/>
          </a:bodyPr>
          <a:lstStyle/>
          <a:p>
            <a:pPr algn="ctr"/>
            <a:r>
              <a:rPr lang="fr-FR" sz="1600" b="1" dirty="0" smtClean="0"/>
              <a:t>Poids/Influence politique</a:t>
            </a:r>
            <a:endParaRPr lang="fr-FR" sz="1600" b="1" dirty="0"/>
          </a:p>
        </p:txBody>
      </p:sp>
      <p:sp>
        <p:nvSpPr>
          <p:cNvPr id="12" name="ZoneTexte 11"/>
          <p:cNvSpPr txBox="1"/>
          <p:nvPr/>
        </p:nvSpPr>
        <p:spPr>
          <a:xfrm>
            <a:off x="6940277" y="2564904"/>
            <a:ext cx="2203723" cy="584775"/>
          </a:xfrm>
          <a:prstGeom prst="rect">
            <a:avLst/>
          </a:prstGeom>
          <a:noFill/>
        </p:spPr>
        <p:txBody>
          <a:bodyPr wrap="square" rtlCol="0">
            <a:spAutoFit/>
          </a:bodyPr>
          <a:lstStyle/>
          <a:p>
            <a:pPr algn="ctr"/>
            <a:r>
              <a:rPr lang="fr-FR" sz="1600" b="1" dirty="0" smtClean="0"/>
              <a:t>Volonté de structurer le territoire</a:t>
            </a:r>
            <a:endParaRPr lang="fr-FR" sz="1600" b="1" dirty="0"/>
          </a:p>
        </p:txBody>
      </p:sp>
      <p:sp>
        <p:nvSpPr>
          <p:cNvPr id="10" name="Explosion 2 9"/>
          <p:cNvSpPr/>
          <p:nvPr/>
        </p:nvSpPr>
        <p:spPr>
          <a:xfrm>
            <a:off x="6019800" y="685800"/>
            <a:ext cx="2491680" cy="1572344"/>
          </a:xfrm>
          <a:prstGeom prst="irregularSeal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Moteur</a:t>
            </a:r>
            <a:endParaRPr lang="fr-FR" dirty="0"/>
          </a:p>
        </p:txBody>
      </p:sp>
      <p:sp>
        <p:nvSpPr>
          <p:cNvPr id="18" name="Bulle ronde 17"/>
          <p:cNvSpPr/>
          <p:nvPr/>
        </p:nvSpPr>
        <p:spPr>
          <a:xfrm>
            <a:off x="6516216" y="4005064"/>
            <a:ext cx="1763688" cy="1008112"/>
          </a:xfrm>
          <a:prstGeom prst="wedgeEllipseCallo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Porte </a:t>
            </a:r>
            <a:r>
              <a:rPr lang="fr-FR" dirty="0" smtClean="0"/>
              <a:t>Parole</a:t>
            </a:r>
            <a:endParaRPr lang="fr-FR" dirty="0"/>
          </a:p>
        </p:txBody>
      </p:sp>
      <p:sp>
        <p:nvSpPr>
          <p:cNvPr id="19" name="Ellipse 18"/>
          <p:cNvSpPr/>
          <p:nvPr/>
        </p:nvSpPr>
        <p:spPr>
          <a:xfrm>
            <a:off x="4932040" y="5085184"/>
            <a:ext cx="1440160" cy="144016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Militant</a:t>
            </a:r>
            <a:endParaRPr lang="fr-FR" dirty="0"/>
          </a:p>
        </p:txBody>
      </p:sp>
      <p:sp>
        <p:nvSpPr>
          <p:cNvPr id="21" name="Organigramme : Disque magnétique 20"/>
          <p:cNvSpPr/>
          <p:nvPr/>
        </p:nvSpPr>
        <p:spPr>
          <a:xfrm>
            <a:off x="4724400" y="1371600"/>
            <a:ext cx="1152128" cy="1836784"/>
          </a:xfrm>
          <a:prstGeom prst="flowChartMagneticDisk">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Pilier</a:t>
            </a:r>
            <a:endParaRPr lang="fr-FR" dirty="0"/>
          </a:p>
        </p:txBody>
      </p:sp>
      <p:sp>
        <p:nvSpPr>
          <p:cNvPr id="22" name="Organigramme : Jonction de sommaire 21"/>
          <p:cNvSpPr/>
          <p:nvPr/>
        </p:nvSpPr>
        <p:spPr>
          <a:xfrm>
            <a:off x="467544" y="1676400"/>
            <a:ext cx="1666056" cy="1536576"/>
          </a:xfrm>
          <a:prstGeom prst="flowChartSummingJuncti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Opposant à impact mineur</a:t>
            </a:r>
          </a:p>
        </p:txBody>
      </p:sp>
      <p:sp>
        <p:nvSpPr>
          <p:cNvPr id="23" name="Cube 22"/>
          <p:cNvSpPr/>
          <p:nvPr/>
        </p:nvSpPr>
        <p:spPr>
          <a:xfrm>
            <a:off x="395536" y="404664"/>
            <a:ext cx="1944216" cy="1152128"/>
          </a:xfrm>
          <a:prstGeom prst="cub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Opposant influent</a:t>
            </a:r>
            <a:endParaRPr lang="fr-FR" dirty="0"/>
          </a:p>
        </p:txBody>
      </p:sp>
      <p:sp>
        <p:nvSpPr>
          <p:cNvPr id="25" name="Rectangle avec flèche vers le haut 24"/>
          <p:cNvSpPr/>
          <p:nvPr/>
        </p:nvSpPr>
        <p:spPr>
          <a:xfrm>
            <a:off x="2555776" y="3429000"/>
            <a:ext cx="1800200" cy="1152128"/>
          </a:xfrm>
          <a:prstGeom prst="upArrowCallo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Interrogatif influent</a:t>
            </a:r>
            <a:endParaRPr lang="fr-FR" dirty="0"/>
          </a:p>
        </p:txBody>
      </p:sp>
      <p:sp>
        <p:nvSpPr>
          <p:cNvPr id="26" name="Rectangle 25"/>
          <p:cNvSpPr/>
          <p:nvPr/>
        </p:nvSpPr>
        <p:spPr>
          <a:xfrm>
            <a:off x="2555776" y="5229200"/>
            <a:ext cx="1800200" cy="9361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Indécis passif</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à coins arrondis 3"/>
          <p:cNvSpPr/>
          <p:nvPr/>
        </p:nvSpPr>
        <p:spPr>
          <a:xfrm>
            <a:off x="228600" y="1447800"/>
            <a:ext cx="8686800" cy="5181600"/>
          </a:xfrm>
          <a:prstGeom prst="roundRect">
            <a:avLst/>
          </a:prstGeom>
          <a:solidFill>
            <a:schemeClr val="accent1">
              <a:lumMod val="20000"/>
              <a:lumOff val="80000"/>
            </a:schemeClr>
          </a:solidFill>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2"/>
                </a:solidFill>
              </a:rPr>
              <a:t>Moteur</a:t>
            </a:r>
          </a:p>
          <a:p>
            <a:endParaRPr lang="fr-FR" dirty="0" smtClean="0">
              <a:solidFill>
                <a:schemeClr val="tx2"/>
              </a:solidFill>
            </a:endParaRPr>
          </a:p>
          <a:p>
            <a:r>
              <a:rPr lang="fr-FR" dirty="0" smtClean="0">
                <a:solidFill>
                  <a:schemeClr val="tx2"/>
                </a:solidFill>
              </a:rPr>
              <a:t>Poids et influence politique:</a:t>
            </a:r>
          </a:p>
          <a:p>
            <a:endParaRPr lang="fr-FR" dirty="0" smtClean="0">
              <a:solidFill>
                <a:schemeClr val="tx2"/>
              </a:solidFill>
            </a:endParaRPr>
          </a:p>
          <a:p>
            <a:r>
              <a:rPr lang="fr-FR" dirty="0" smtClean="0">
                <a:solidFill>
                  <a:schemeClr val="tx2"/>
                </a:solidFill>
              </a:rPr>
              <a:t>Volonté de structurer : </a:t>
            </a:r>
            <a:endParaRPr lang="fr-FR" dirty="0" smtClean="0">
              <a:solidFill>
                <a:schemeClr val="tx2"/>
              </a:solidFill>
            </a:endParaRPr>
          </a:p>
          <a:p>
            <a:pPr algn="just"/>
            <a:endParaRPr lang="fr-FR" sz="2000" b="1" dirty="0" smtClean="0">
              <a:solidFill>
                <a:schemeClr val="tx2"/>
              </a:solidFill>
            </a:endParaRPr>
          </a:p>
          <a:p>
            <a:pPr algn="just"/>
            <a:r>
              <a:rPr lang="fr-FR" sz="2000" b="1" dirty="0" smtClean="0">
                <a:solidFill>
                  <a:schemeClr val="tx2"/>
                </a:solidFill>
              </a:rPr>
              <a:t>Connaissance du secteur touristique: </a:t>
            </a:r>
            <a:r>
              <a:rPr lang="fr-FR" sz="1600" dirty="0" smtClean="0">
                <a:solidFill>
                  <a:schemeClr val="tx2"/>
                </a:solidFill>
              </a:rPr>
              <a:t>il connaît les enjeux liés à l’économie touristique pour son </a:t>
            </a:r>
            <a:r>
              <a:rPr lang="fr-FR" sz="1600" dirty="0" smtClean="0">
                <a:solidFill>
                  <a:schemeClr val="tx2"/>
                </a:solidFill>
              </a:rPr>
              <a:t>territoire. Il est </a:t>
            </a:r>
            <a:r>
              <a:rPr lang="fr-FR" sz="1600" dirty="0" smtClean="0">
                <a:solidFill>
                  <a:schemeClr val="tx2"/>
                </a:solidFill>
              </a:rPr>
              <a:t>conscient</a:t>
            </a:r>
            <a:r>
              <a:rPr lang="fr-FR" sz="1600" dirty="0" smtClean="0">
                <a:solidFill>
                  <a:schemeClr val="tx2"/>
                </a:solidFill>
              </a:rPr>
              <a:t> du fait que </a:t>
            </a:r>
            <a:r>
              <a:rPr lang="fr-FR" sz="1600" dirty="0" smtClean="0">
                <a:solidFill>
                  <a:schemeClr val="tx2"/>
                </a:solidFill>
              </a:rPr>
              <a:t>l’office de tourisme est l’outil qui permet de développer cette économie, mais </a:t>
            </a:r>
            <a:r>
              <a:rPr lang="fr-FR" sz="1600" dirty="0" smtClean="0">
                <a:solidFill>
                  <a:schemeClr val="tx2"/>
                </a:solidFill>
              </a:rPr>
              <a:t>qu’il </a:t>
            </a:r>
            <a:r>
              <a:rPr lang="fr-FR" sz="1600" dirty="0" smtClean="0">
                <a:solidFill>
                  <a:schemeClr val="tx2"/>
                </a:solidFill>
              </a:rPr>
              <a:t>doit aujourd’hui faire face à de nouveaux défis. </a:t>
            </a:r>
          </a:p>
          <a:p>
            <a:pPr algn="just"/>
            <a:endParaRPr lang="fr-FR" dirty="0" smtClean="0">
              <a:solidFill>
                <a:schemeClr val="tx2"/>
              </a:solidFill>
            </a:endParaRPr>
          </a:p>
          <a:p>
            <a:pPr algn="just"/>
            <a:r>
              <a:rPr lang="fr-FR" sz="2000" b="1" dirty="0" smtClean="0">
                <a:solidFill>
                  <a:schemeClr val="tx2"/>
                </a:solidFill>
              </a:rPr>
              <a:t>Comment agir ?</a:t>
            </a:r>
          </a:p>
          <a:p>
            <a:pPr algn="just"/>
            <a:r>
              <a:rPr lang="fr-FR" sz="1600" dirty="0" smtClean="0">
                <a:solidFill>
                  <a:schemeClr val="tx2"/>
                </a:solidFill>
              </a:rPr>
              <a:t>Conscient de la nécessité de structurer touristiquement le territoire, il est aussi un bon communiquant.  Son influence politique est importante, en lien avec le secteur touristique (président de structure) ou non. </a:t>
            </a:r>
          </a:p>
          <a:p>
            <a:pPr algn="just"/>
            <a:r>
              <a:rPr lang="fr-FR" sz="1600" dirty="0" smtClean="0">
                <a:solidFill>
                  <a:schemeClr val="tx2"/>
                </a:solidFill>
              </a:rPr>
              <a:t>L’objectif est donc de </a:t>
            </a:r>
            <a:r>
              <a:rPr lang="fr-FR" sz="1600" u="sng" dirty="0" smtClean="0">
                <a:solidFill>
                  <a:schemeClr val="tx2"/>
                </a:solidFill>
              </a:rPr>
              <a:t>responsabiliser</a:t>
            </a:r>
            <a:r>
              <a:rPr lang="fr-FR" sz="1600" dirty="0" smtClean="0">
                <a:solidFill>
                  <a:schemeClr val="tx2"/>
                </a:solidFill>
              </a:rPr>
              <a:t> ce « moteur » et de faire de lui l’</a:t>
            </a:r>
            <a:r>
              <a:rPr lang="fr-FR" sz="1600" b="1" dirty="0" smtClean="0">
                <a:solidFill>
                  <a:schemeClr val="tx2"/>
                </a:solidFill>
              </a:rPr>
              <a:t>ambassadeur de la structuration </a:t>
            </a:r>
            <a:r>
              <a:rPr lang="fr-FR" sz="1600" dirty="0" smtClean="0">
                <a:solidFill>
                  <a:schemeClr val="tx2"/>
                </a:solidFill>
              </a:rPr>
              <a:t>sur le territoire. C’est l’élu porteur du projet qui est indispensable pour la réussite de toute structuration.</a:t>
            </a:r>
            <a:endParaRPr lang="fr-FR" sz="1600" dirty="0">
              <a:solidFill>
                <a:schemeClr val="tx2"/>
              </a:solidFill>
            </a:endParaRPr>
          </a:p>
        </p:txBody>
      </p:sp>
      <p:pic>
        <p:nvPicPr>
          <p:cNvPr id="5" name="Image 4" descr="soleil.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276600" y="1905000"/>
            <a:ext cx="1080120" cy="986776"/>
          </a:xfrm>
          <a:prstGeom prst="rect">
            <a:avLst/>
          </a:prstGeom>
        </p:spPr>
      </p:pic>
      <p:pic>
        <p:nvPicPr>
          <p:cNvPr id="6" name="Image 5" descr="soleil.jpg"/>
          <p:cNvPicPr>
            <a:picLocks noChangeAspect="1"/>
          </p:cNvPicPr>
          <p:nvPr/>
        </p:nvPicPr>
        <p:blipFill>
          <a:blip r:embed="rId2" cstate="print">
            <a:clrChange>
              <a:clrFrom>
                <a:srgbClr val="FFFFFF"/>
              </a:clrFrom>
              <a:clrTo>
                <a:srgbClr val="FFFFFF">
                  <a:alpha val="0"/>
                </a:srgbClr>
              </a:clrTo>
            </a:clrChange>
          </a:blip>
          <a:stretch>
            <a:fillRect/>
          </a:stretch>
        </p:blipFill>
        <p:spPr>
          <a:xfrm>
            <a:off x="4038600" y="1905000"/>
            <a:ext cx="1080120" cy="986776"/>
          </a:xfrm>
          <a:prstGeom prst="rect">
            <a:avLst/>
          </a:prstGeom>
        </p:spPr>
      </p:pic>
      <p:pic>
        <p:nvPicPr>
          <p:cNvPr id="7" name="Image 6" descr="soleil.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743200" y="2438400"/>
            <a:ext cx="1080120" cy="986776"/>
          </a:xfrm>
          <a:prstGeom prst="rect">
            <a:avLst/>
          </a:prstGeom>
        </p:spPr>
      </p:pic>
      <p:pic>
        <p:nvPicPr>
          <p:cNvPr id="8" name="Image 7" descr="soleil.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505200" y="2438400"/>
            <a:ext cx="1080120" cy="986776"/>
          </a:xfrm>
          <a:prstGeom prst="rect">
            <a:avLst/>
          </a:prstGeom>
        </p:spPr>
      </p:pic>
      <p:sp>
        <p:nvSpPr>
          <p:cNvPr id="9" name="Titre 1"/>
          <p:cNvSpPr>
            <a:spLocks noGrp="1"/>
          </p:cNvSpPr>
          <p:nvPr>
            <p:ph type="title"/>
          </p:nvPr>
        </p:nvSpPr>
        <p:spPr>
          <a:xfrm>
            <a:off x="609600" y="228600"/>
            <a:ext cx="8229600" cy="1447800"/>
          </a:xfrm>
        </p:spPr>
        <p:txBody>
          <a:bodyPr/>
          <a:lstStyle/>
          <a:p>
            <a:r>
              <a:rPr lang="fr-FR" sz="3200" dirty="0" smtClean="0"/>
              <a:t>Typologie des élus</a:t>
            </a:r>
            <a:r>
              <a:rPr lang="fr-FR" dirty="0" smtClean="0"/>
              <a:t/>
            </a:r>
            <a:br>
              <a:rPr lang="fr-FR" dirty="0" smtClean="0"/>
            </a:br>
            <a:r>
              <a:rPr lang="fr-FR" sz="2000" i="1" dirty="0" smtClean="0"/>
              <a:t>Définition des profils et guide d’action</a:t>
            </a:r>
            <a:endParaRPr lang="fr-FR" sz="2000" i="1"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à coins arrondis 3"/>
          <p:cNvSpPr/>
          <p:nvPr/>
        </p:nvSpPr>
        <p:spPr>
          <a:xfrm>
            <a:off x="228600" y="1371600"/>
            <a:ext cx="8686800" cy="5257800"/>
          </a:xfrm>
          <a:prstGeom prst="roundRect">
            <a:avLst/>
          </a:prstGeom>
          <a:solidFill>
            <a:schemeClr val="accent1">
              <a:lumMod val="20000"/>
              <a:lumOff val="80000"/>
            </a:schemeClr>
          </a:solidFill>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2"/>
                </a:solidFill>
              </a:rPr>
              <a:t>Pilier</a:t>
            </a:r>
          </a:p>
          <a:p>
            <a:endParaRPr lang="fr-FR" dirty="0" smtClean="0">
              <a:solidFill>
                <a:schemeClr val="tx2"/>
              </a:solidFill>
            </a:endParaRPr>
          </a:p>
          <a:p>
            <a:r>
              <a:rPr lang="fr-FR" dirty="0" smtClean="0">
                <a:solidFill>
                  <a:schemeClr val="tx2"/>
                </a:solidFill>
              </a:rPr>
              <a:t>Poids et influence politique:</a:t>
            </a:r>
          </a:p>
          <a:p>
            <a:endParaRPr lang="fr-FR" dirty="0" smtClean="0">
              <a:solidFill>
                <a:schemeClr val="tx2"/>
              </a:solidFill>
            </a:endParaRPr>
          </a:p>
          <a:p>
            <a:r>
              <a:rPr lang="fr-FR" dirty="0" smtClean="0">
                <a:solidFill>
                  <a:schemeClr val="tx2"/>
                </a:solidFill>
              </a:rPr>
              <a:t>Volonté de structurer : </a:t>
            </a:r>
          </a:p>
          <a:p>
            <a:endParaRPr lang="fr-FR" dirty="0" smtClean="0">
              <a:solidFill>
                <a:schemeClr val="tx2"/>
              </a:solidFill>
            </a:endParaRPr>
          </a:p>
          <a:p>
            <a:pPr algn="just"/>
            <a:r>
              <a:rPr lang="fr-FR" sz="2000" b="1" dirty="0" smtClean="0">
                <a:solidFill>
                  <a:schemeClr val="tx2"/>
                </a:solidFill>
              </a:rPr>
              <a:t>Connaissance du secteur touristique: </a:t>
            </a:r>
            <a:r>
              <a:rPr lang="fr-FR" sz="1600" dirty="0" smtClean="0">
                <a:solidFill>
                  <a:schemeClr val="tx2"/>
                </a:solidFill>
              </a:rPr>
              <a:t>il connaît le rôle de l’office de tourisme et ses différentes missions. Il est donc plus apte à comprendre les nouveaux défis de l’office de tourisme du futur et donc la nécessité de mutualiser les moyens pour y faire face. </a:t>
            </a:r>
          </a:p>
          <a:p>
            <a:endParaRPr lang="fr-FR" dirty="0" smtClean="0">
              <a:solidFill>
                <a:schemeClr val="tx2"/>
              </a:solidFill>
            </a:endParaRPr>
          </a:p>
          <a:p>
            <a:r>
              <a:rPr lang="fr-FR" sz="2000" b="1" dirty="0" smtClean="0">
                <a:solidFill>
                  <a:schemeClr val="tx2"/>
                </a:solidFill>
              </a:rPr>
              <a:t>Comment agir ?</a:t>
            </a:r>
          </a:p>
          <a:p>
            <a:pPr algn="just"/>
            <a:r>
              <a:rPr lang="fr-FR" sz="1600" dirty="0" smtClean="0">
                <a:solidFill>
                  <a:schemeClr val="tx2"/>
                </a:solidFill>
              </a:rPr>
              <a:t>Impliqué politiquement dans le cadre du secteur touristique, il est souvent président d’un office de tourisme, ce qui lui offre une légitimité politique, mais un « rayonnement » limité et une force de conviction réduite par son manque d’information quand aux nouveaux défis de l’office de tourisme du futur.</a:t>
            </a:r>
            <a:r>
              <a:rPr lang="fr-FR" sz="1600" dirty="0" smtClean="0">
                <a:solidFill>
                  <a:schemeClr val="tx2"/>
                </a:solidFill>
              </a:rPr>
              <a:t> L’objectif </a:t>
            </a:r>
            <a:r>
              <a:rPr lang="fr-FR" sz="1600" dirty="0" smtClean="0">
                <a:solidFill>
                  <a:schemeClr val="tx2"/>
                </a:solidFill>
              </a:rPr>
              <a:t>est donc de le </a:t>
            </a:r>
            <a:r>
              <a:rPr lang="fr-FR" sz="1600" b="1" dirty="0" smtClean="0">
                <a:solidFill>
                  <a:schemeClr val="tx2"/>
                </a:solidFill>
              </a:rPr>
              <a:t>sensibiliser à ces défis</a:t>
            </a:r>
            <a:r>
              <a:rPr lang="fr-FR" sz="1600" dirty="0" smtClean="0">
                <a:solidFill>
                  <a:schemeClr val="tx2"/>
                </a:solidFill>
              </a:rPr>
              <a:t>  </a:t>
            </a:r>
            <a:r>
              <a:rPr lang="fr-FR" sz="1600" b="1" dirty="0" smtClean="0">
                <a:solidFill>
                  <a:schemeClr val="tx2"/>
                </a:solidFill>
              </a:rPr>
              <a:t>et de le convaincre de la nécessité de mutualiser les moyens pour y parvenir.</a:t>
            </a:r>
            <a:r>
              <a:rPr lang="fr-FR" sz="1600" dirty="0" smtClean="0">
                <a:solidFill>
                  <a:schemeClr val="tx2"/>
                </a:solidFill>
              </a:rPr>
              <a:t> </a:t>
            </a:r>
          </a:p>
          <a:p>
            <a:pPr algn="ctr"/>
            <a:r>
              <a:rPr lang="fr-FR" sz="1400" dirty="0" smtClean="0">
                <a:solidFill>
                  <a:srgbClr val="FF0000"/>
                </a:solidFill>
              </a:rPr>
              <a:t>S’il n’existe  pas d’élu « moteur » sur votre territoire, le « pilier » devra être plus que convaincu et sensibilisé. Il devra être en mesure de convaincre les autres élus plus indécis et d’être, à terme, le moteur du projet.  </a:t>
            </a:r>
          </a:p>
        </p:txBody>
      </p:sp>
      <p:pic>
        <p:nvPicPr>
          <p:cNvPr id="5" name="Image 4" descr="soleil.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429000" y="1600200"/>
            <a:ext cx="1080120" cy="986776"/>
          </a:xfrm>
          <a:prstGeom prst="rect">
            <a:avLst/>
          </a:prstGeom>
        </p:spPr>
      </p:pic>
      <p:pic>
        <p:nvPicPr>
          <p:cNvPr id="7" name="Image 6" descr="soleil.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819400" y="2133600"/>
            <a:ext cx="1080120" cy="986776"/>
          </a:xfrm>
          <a:prstGeom prst="rect">
            <a:avLst/>
          </a:prstGeom>
        </p:spPr>
      </p:pic>
      <p:sp>
        <p:nvSpPr>
          <p:cNvPr id="6" name="Titre 1"/>
          <p:cNvSpPr>
            <a:spLocks noGrp="1"/>
          </p:cNvSpPr>
          <p:nvPr>
            <p:ph type="title"/>
          </p:nvPr>
        </p:nvSpPr>
        <p:spPr>
          <a:xfrm>
            <a:off x="609600" y="228600"/>
            <a:ext cx="8229600" cy="1447800"/>
          </a:xfrm>
        </p:spPr>
        <p:txBody>
          <a:bodyPr/>
          <a:lstStyle/>
          <a:p>
            <a:r>
              <a:rPr lang="fr-FR" sz="3200" dirty="0" smtClean="0"/>
              <a:t>Typologie des élus</a:t>
            </a:r>
            <a:r>
              <a:rPr lang="fr-FR" dirty="0" smtClean="0"/>
              <a:t/>
            </a:r>
            <a:br>
              <a:rPr lang="fr-FR" dirty="0" smtClean="0"/>
            </a:br>
            <a:r>
              <a:rPr lang="fr-FR" sz="2000" i="1" dirty="0" smtClean="0"/>
              <a:t>Définition des profils et guide d’action</a:t>
            </a:r>
            <a:endParaRPr lang="fr-FR" sz="2000" i="1"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à coins arrondis 3"/>
          <p:cNvSpPr/>
          <p:nvPr/>
        </p:nvSpPr>
        <p:spPr>
          <a:xfrm>
            <a:off x="323528" y="1295400"/>
            <a:ext cx="8424936" cy="5301952"/>
          </a:xfrm>
          <a:prstGeom prst="roundRect">
            <a:avLst/>
          </a:prstGeom>
          <a:solidFill>
            <a:schemeClr val="accent1">
              <a:lumMod val="20000"/>
              <a:lumOff val="80000"/>
            </a:schemeClr>
          </a:solidFill>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2"/>
                </a:solidFill>
              </a:rPr>
              <a:t>Porte Parole</a:t>
            </a:r>
            <a:endParaRPr lang="fr-FR" sz="2400" b="1" dirty="0" smtClean="0">
              <a:solidFill>
                <a:schemeClr val="tx2"/>
              </a:solidFill>
            </a:endParaRPr>
          </a:p>
          <a:p>
            <a:endParaRPr lang="fr-FR" dirty="0" smtClean="0">
              <a:solidFill>
                <a:schemeClr val="tx2"/>
              </a:solidFill>
            </a:endParaRPr>
          </a:p>
          <a:p>
            <a:r>
              <a:rPr lang="fr-FR" dirty="0" smtClean="0">
                <a:solidFill>
                  <a:schemeClr val="tx2"/>
                </a:solidFill>
              </a:rPr>
              <a:t>Poids et influence politique:</a:t>
            </a:r>
          </a:p>
          <a:p>
            <a:endParaRPr lang="fr-FR" dirty="0" smtClean="0">
              <a:solidFill>
                <a:schemeClr val="tx2"/>
              </a:solidFill>
            </a:endParaRPr>
          </a:p>
          <a:p>
            <a:r>
              <a:rPr lang="fr-FR" dirty="0" smtClean="0">
                <a:solidFill>
                  <a:schemeClr val="tx2"/>
                </a:solidFill>
              </a:rPr>
              <a:t>Volonté de structurer : </a:t>
            </a:r>
          </a:p>
          <a:p>
            <a:endParaRPr lang="fr-FR" dirty="0" smtClean="0">
              <a:solidFill>
                <a:schemeClr val="tx2"/>
              </a:solidFill>
            </a:endParaRPr>
          </a:p>
          <a:p>
            <a:pPr algn="just"/>
            <a:r>
              <a:rPr lang="fr-FR" sz="2000" b="1" dirty="0" smtClean="0">
                <a:solidFill>
                  <a:schemeClr val="tx2"/>
                </a:solidFill>
              </a:rPr>
              <a:t>Connaissance du secteur touristique: </a:t>
            </a:r>
            <a:r>
              <a:rPr lang="fr-FR" sz="1600" dirty="0" smtClean="0">
                <a:solidFill>
                  <a:schemeClr val="tx2"/>
                </a:solidFill>
              </a:rPr>
              <a:t>sa connaissance du secteur touristique est liée à sa « double casquette » (élu/prestataire, élu/néo résident, élu/membre d’une association locale…). Il a donc une vision particulière de l’action de l’office de tourisme, qui reste axée sur un certain type de clientèle.</a:t>
            </a:r>
          </a:p>
          <a:p>
            <a:endParaRPr lang="fr-FR" dirty="0" smtClean="0">
              <a:solidFill>
                <a:schemeClr val="tx2"/>
              </a:solidFill>
            </a:endParaRPr>
          </a:p>
          <a:p>
            <a:r>
              <a:rPr lang="fr-FR" sz="2000" b="1" dirty="0" smtClean="0">
                <a:solidFill>
                  <a:schemeClr val="tx2"/>
                </a:solidFill>
              </a:rPr>
              <a:t>Comment agir ?</a:t>
            </a:r>
          </a:p>
          <a:p>
            <a:pPr algn="just"/>
            <a:r>
              <a:rPr lang="fr-FR" sz="1600" dirty="0" smtClean="0">
                <a:solidFill>
                  <a:schemeClr val="tx2"/>
                </a:solidFill>
              </a:rPr>
              <a:t>Même si sa vision du secteur touristique et de l’office de tourisme est « biaisée », il a l’approche d’une clientèle qui est à valoriser auprès des autres élus sur et une forte volonté de structurer qui est à porter.</a:t>
            </a:r>
            <a:r>
              <a:rPr lang="fr-FR" sz="1600" dirty="0" smtClean="0">
                <a:solidFill>
                  <a:schemeClr val="tx2"/>
                </a:solidFill>
              </a:rPr>
              <a:t> L’objectif </a:t>
            </a:r>
            <a:r>
              <a:rPr lang="fr-FR" sz="1600" dirty="0" smtClean="0">
                <a:solidFill>
                  <a:schemeClr val="tx2"/>
                </a:solidFill>
              </a:rPr>
              <a:t>sera de l’</a:t>
            </a:r>
            <a:r>
              <a:rPr lang="fr-FR" sz="1600" b="1" dirty="0" smtClean="0">
                <a:solidFill>
                  <a:schemeClr val="tx2"/>
                </a:solidFill>
              </a:rPr>
              <a:t>informer sur les actions à développer dans l’office de tourisme structuré</a:t>
            </a:r>
            <a:r>
              <a:rPr lang="fr-FR" sz="1600" dirty="0" smtClean="0">
                <a:solidFill>
                  <a:schemeClr val="tx2"/>
                </a:solidFill>
              </a:rPr>
              <a:t>, </a:t>
            </a:r>
            <a:r>
              <a:rPr lang="fr-FR" sz="1600" b="1" dirty="0" smtClean="0">
                <a:solidFill>
                  <a:schemeClr val="tx2"/>
                </a:solidFill>
              </a:rPr>
              <a:t>précisément sur le type de clientèle qui le touche </a:t>
            </a:r>
            <a:r>
              <a:rPr lang="fr-FR" sz="1600" dirty="0" smtClean="0">
                <a:solidFill>
                  <a:schemeClr val="tx2"/>
                </a:solidFill>
              </a:rPr>
              <a:t>(résidents locaux, hébergeurs, restaurateurs, producteurs locaux, associations…). </a:t>
            </a:r>
          </a:p>
        </p:txBody>
      </p:sp>
      <p:pic>
        <p:nvPicPr>
          <p:cNvPr id="5" name="Image 4" descr="soleil.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581400" y="2362200"/>
            <a:ext cx="1080120" cy="986776"/>
          </a:xfrm>
          <a:prstGeom prst="rect">
            <a:avLst/>
          </a:prstGeom>
        </p:spPr>
      </p:pic>
      <p:pic>
        <p:nvPicPr>
          <p:cNvPr id="7" name="Image 6" descr="soleil.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819400" y="2362200"/>
            <a:ext cx="1080120" cy="986776"/>
          </a:xfrm>
          <a:prstGeom prst="rect">
            <a:avLst/>
          </a:prstGeom>
        </p:spPr>
      </p:pic>
      <p:pic>
        <p:nvPicPr>
          <p:cNvPr id="6" name="Image 5" descr="nuages.jpg"/>
          <p:cNvPicPr>
            <a:picLocks noChangeAspect="1"/>
          </p:cNvPicPr>
          <p:nvPr/>
        </p:nvPicPr>
        <p:blipFill>
          <a:blip r:embed="rId3" cstate="print">
            <a:clrChange>
              <a:clrFrom>
                <a:srgbClr val="FFFFFF"/>
              </a:clrFrom>
              <a:clrTo>
                <a:srgbClr val="FFFFFF">
                  <a:alpha val="0"/>
                </a:srgbClr>
              </a:clrTo>
            </a:clrChange>
          </a:blip>
          <a:stretch>
            <a:fillRect/>
          </a:stretch>
        </p:blipFill>
        <p:spPr>
          <a:xfrm>
            <a:off x="3429000" y="1828800"/>
            <a:ext cx="1104900" cy="863600"/>
          </a:xfrm>
          <a:prstGeom prst="rect">
            <a:avLst/>
          </a:prstGeom>
        </p:spPr>
      </p:pic>
      <p:sp>
        <p:nvSpPr>
          <p:cNvPr id="8" name="Titre 1"/>
          <p:cNvSpPr>
            <a:spLocks noGrp="1"/>
          </p:cNvSpPr>
          <p:nvPr>
            <p:ph type="title"/>
          </p:nvPr>
        </p:nvSpPr>
        <p:spPr>
          <a:xfrm>
            <a:off x="609600" y="228600"/>
            <a:ext cx="8229600" cy="1447800"/>
          </a:xfrm>
        </p:spPr>
        <p:txBody>
          <a:bodyPr/>
          <a:lstStyle/>
          <a:p>
            <a:r>
              <a:rPr lang="fr-FR" sz="3200" dirty="0" smtClean="0"/>
              <a:t>Typologie des élus</a:t>
            </a:r>
            <a:r>
              <a:rPr lang="fr-FR" dirty="0" smtClean="0"/>
              <a:t/>
            </a:r>
            <a:br>
              <a:rPr lang="fr-FR" dirty="0" smtClean="0"/>
            </a:br>
            <a:r>
              <a:rPr lang="fr-FR" sz="2000" i="1" dirty="0" smtClean="0"/>
              <a:t>Définition des profils et guide d’action</a:t>
            </a:r>
            <a:endParaRPr lang="fr-FR" sz="2000" i="1"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à coins arrondis 3"/>
          <p:cNvSpPr/>
          <p:nvPr/>
        </p:nvSpPr>
        <p:spPr>
          <a:xfrm>
            <a:off x="323528" y="1447800"/>
            <a:ext cx="8591872" cy="5149552"/>
          </a:xfrm>
          <a:prstGeom prst="roundRect">
            <a:avLst>
              <a:gd name="adj" fmla="val 15612"/>
            </a:avLst>
          </a:prstGeom>
          <a:solidFill>
            <a:schemeClr val="accent1">
              <a:lumMod val="20000"/>
              <a:lumOff val="80000"/>
            </a:schemeClr>
          </a:solidFill>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2400" b="1" dirty="0" smtClean="0">
                <a:solidFill>
                  <a:schemeClr val="tx2"/>
                </a:solidFill>
              </a:rPr>
              <a:t>Militant</a:t>
            </a:r>
          </a:p>
          <a:p>
            <a:pPr algn="ctr"/>
            <a:endParaRPr lang="fr-FR" dirty="0" smtClean="0">
              <a:solidFill>
                <a:schemeClr val="tx2"/>
              </a:solidFill>
            </a:endParaRPr>
          </a:p>
          <a:p>
            <a:pPr algn="ctr"/>
            <a:endParaRPr lang="fr-FR" dirty="0" smtClean="0">
              <a:solidFill>
                <a:schemeClr val="tx2"/>
              </a:solidFill>
            </a:endParaRPr>
          </a:p>
          <a:p>
            <a:r>
              <a:rPr lang="fr-FR" dirty="0" smtClean="0">
                <a:solidFill>
                  <a:schemeClr val="tx2"/>
                </a:solidFill>
              </a:rPr>
              <a:t>Poids et influence politique:</a:t>
            </a:r>
          </a:p>
          <a:p>
            <a:endParaRPr lang="fr-FR" dirty="0" smtClean="0">
              <a:solidFill>
                <a:schemeClr val="tx2"/>
              </a:solidFill>
            </a:endParaRPr>
          </a:p>
          <a:p>
            <a:r>
              <a:rPr lang="fr-FR" dirty="0" smtClean="0">
                <a:solidFill>
                  <a:schemeClr val="tx2"/>
                </a:solidFill>
              </a:rPr>
              <a:t>Volonté de structurer : </a:t>
            </a:r>
          </a:p>
          <a:p>
            <a:endParaRPr lang="fr-FR" dirty="0" smtClean="0">
              <a:solidFill>
                <a:schemeClr val="tx2"/>
              </a:solidFill>
            </a:endParaRPr>
          </a:p>
          <a:p>
            <a:pPr algn="just"/>
            <a:endParaRPr lang="fr-FR" sz="2000" b="1" dirty="0" smtClean="0">
              <a:solidFill>
                <a:schemeClr val="tx2"/>
              </a:solidFill>
            </a:endParaRPr>
          </a:p>
          <a:p>
            <a:pPr algn="just"/>
            <a:r>
              <a:rPr lang="fr-FR" sz="2000" b="1" dirty="0" smtClean="0">
                <a:solidFill>
                  <a:schemeClr val="tx2"/>
                </a:solidFill>
              </a:rPr>
              <a:t>Connaissance du secteur touristique: </a:t>
            </a:r>
            <a:r>
              <a:rPr lang="fr-FR" sz="1600" dirty="0" smtClean="0">
                <a:solidFill>
                  <a:schemeClr val="tx2"/>
                </a:solidFill>
              </a:rPr>
              <a:t>Il a une connaissance limitée du secteur touristique mais connaît le rôle de l’office de tourisme. Il a une conscience</a:t>
            </a:r>
            <a:r>
              <a:rPr lang="fr-FR" sz="1600" dirty="0" smtClean="0">
                <a:solidFill>
                  <a:schemeClr val="tx2"/>
                </a:solidFill>
              </a:rPr>
              <a:t> limitée </a:t>
            </a:r>
            <a:r>
              <a:rPr lang="fr-FR" sz="1600" dirty="0" smtClean="0">
                <a:solidFill>
                  <a:schemeClr val="tx2"/>
                </a:solidFill>
              </a:rPr>
              <a:t>des enjeux et défis de l’office de tourisme du futur. </a:t>
            </a:r>
          </a:p>
          <a:p>
            <a:endParaRPr lang="fr-FR" dirty="0" smtClean="0">
              <a:solidFill>
                <a:schemeClr val="tx2"/>
              </a:solidFill>
            </a:endParaRPr>
          </a:p>
          <a:p>
            <a:r>
              <a:rPr lang="fr-FR" sz="2000" b="1" dirty="0" smtClean="0">
                <a:solidFill>
                  <a:schemeClr val="tx2"/>
                </a:solidFill>
              </a:rPr>
              <a:t>Comment agir ?</a:t>
            </a:r>
          </a:p>
          <a:p>
            <a:pPr algn="just"/>
            <a:r>
              <a:rPr lang="fr-FR" sz="1600" dirty="0" smtClean="0">
                <a:solidFill>
                  <a:schemeClr val="tx2"/>
                </a:solidFill>
              </a:rPr>
              <a:t>Par son poids et son influence politique très faible, le militant  n’est pas considéré comme un élément phare du jeu des </a:t>
            </a:r>
            <a:r>
              <a:rPr lang="fr-FR" sz="1600" dirty="0" smtClean="0">
                <a:solidFill>
                  <a:schemeClr val="tx2"/>
                </a:solidFill>
              </a:rPr>
              <a:t>acteurs </a:t>
            </a:r>
            <a:r>
              <a:rPr lang="fr-FR" sz="1600" dirty="0" smtClean="0">
                <a:solidFill>
                  <a:schemeClr val="tx2"/>
                </a:solidFill>
              </a:rPr>
              <a:t>en présence lors de la structuration. Il fait néanmoins parti des « alliés de la structuration » et par là même représente </a:t>
            </a:r>
            <a:r>
              <a:rPr lang="fr-FR" sz="1600" b="1" dirty="0" smtClean="0">
                <a:solidFill>
                  <a:schemeClr val="tx2"/>
                </a:solidFill>
              </a:rPr>
              <a:t>un acteur à conforter </a:t>
            </a:r>
            <a:r>
              <a:rPr lang="fr-FR" sz="1600" dirty="0" smtClean="0">
                <a:solidFill>
                  <a:schemeClr val="tx2"/>
                </a:solidFill>
              </a:rPr>
              <a:t>dans sa vision de la structuration. </a:t>
            </a:r>
          </a:p>
        </p:txBody>
      </p:sp>
      <p:pic>
        <p:nvPicPr>
          <p:cNvPr id="7" name="Image 6" descr="soleil.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819400" y="2819400"/>
            <a:ext cx="1080120" cy="986776"/>
          </a:xfrm>
          <a:prstGeom prst="rect">
            <a:avLst/>
          </a:prstGeom>
        </p:spPr>
      </p:pic>
      <p:pic>
        <p:nvPicPr>
          <p:cNvPr id="8" name="Image 7" descr="pluie.jpg"/>
          <p:cNvPicPr>
            <a:picLocks noChangeAspect="1"/>
          </p:cNvPicPr>
          <p:nvPr/>
        </p:nvPicPr>
        <p:blipFill>
          <a:blip r:embed="rId3" cstate="print">
            <a:clrChange>
              <a:clrFrom>
                <a:srgbClr val="FFFFFF"/>
              </a:clrFrom>
              <a:clrTo>
                <a:srgbClr val="FFFFFF">
                  <a:alpha val="0"/>
                </a:srgbClr>
              </a:clrTo>
            </a:clrChange>
          </a:blip>
          <a:stretch>
            <a:fillRect/>
          </a:stretch>
        </p:blipFill>
        <p:spPr>
          <a:xfrm>
            <a:off x="3505200" y="2438400"/>
            <a:ext cx="1016000" cy="927100"/>
          </a:xfrm>
          <a:prstGeom prst="rect">
            <a:avLst/>
          </a:prstGeom>
        </p:spPr>
      </p:pic>
      <p:sp>
        <p:nvSpPr>
          <p:cNvPr id="5" name="Titre 1"/>
          <p:cNvSpPr>
            <a:spLocks noGrp="1"/>
          </p:cNvSpPr>
          <p:nvPr>
            <p:ph type="title"/>
          </p:nvPr>
        </p:nvSpPr>
        <p:spPr>
          <a:xfrm>
            <a:off x="609600" y="228600"/>
            <a:ext cx="8229600" cy="1447800"/>
          </a:xfrm>
        </p:spPr>
        <p:txBody>
          <a:bodyPr/>
          <a:lstStyle/>
          <a:p>
            <a:r>
              <a:rPr lang="fr-FR" sz="3200" dirty="0" smtClean="0"/>
              <a:t>Typologie des élus</a:t>
            </a:r>
            <a:r>
              <a:rPr lang="fr-FR" dirty="0" smtClean="0"/>
              <a:t/>
            </a:r>
            <a:br>
              <a:rPr lang="fr-FR" dirty="0" smtClean="0"/>
            </a:br>
            <a:r>
              <a:rPr lang="fr-FR" sz="2000" i="1" dirty="0" smtClean="0"/>
              <a:t>Définition des profils et guide d’action</a:t>
            </a:r>
            <a:endParaRPr lang="fr-FR" sz="2000" i="1"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à coins arrondis 3"/>
          <p:cNvSpPr/>
          <p:nvPr/>
        </p:nvSpPr>
        <p:spPr>
          <a:xfrm>
            <a:off x="304800" y="1371600"/>
            <a:ext cx="8591872" cy="5225752"/>
          </a:xfrm>
          <a:prstGeom prst="roundRect">
            <a:avLst/>
          </a:prstGeom>
          <a:solidFill>
            <a:schemeClr val="accent1">
              <a:lumMod val="20000"/>
              <a:lumOff val="80000"/>
            </a:schemeClr>
          </a:solidFill>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2"/>
                </a:solidFill>
              </a:rPr>
              <a:t>Interrogatif influent</a:t>
            </a:r>
          </a:p>
          <a:p>
            <a:endParaRPr lang="fr-FR" dirty="0" smtClean="0">
              <a:solidFill>
                <a:schemeClr val="tx2"/>
              </a:solidFill>
            </a:endParaRPr>
          </a:p>
          <a:p>
            <a:r>
              <a:rPr lang="fr-FR" dirty="0" smtClean="0">
                <a:solidFill>
                  <a:schemeClr val="tx2"/>
                </a:solidFill>
              </a:rPr>
              <a:t>Poids et influence politique:</a:t>
            </a:r>
            <a:endParaRPr lang="fr-FR" dirty="0" smtClean="0">
              <a:solidFill>
                <a:schemeClr val="tx2"/>
              </a:solidFill>
            </a:endParaRPr>
          </a:p>
          <a:p>
            <a:endParaRPr lang="fr-FR" dirty="0" smtClean="0">
              <a:solidFill>
                <a:schemeClr val="tx2"/>
              </a:solidFill>
            </a:endParaRPr>
          </a:p>
          <a:p>
            <a:r>
              <a:rPr lang="fr-FR" dirty="0" smtClean="0">
                <a:solidFill>
                  <a:schemeClr val="tx2"/>
                </a:solidFill>
              </a:rPr>
              <a:t>Volonté de structurer : </a:t>
            </a:r>
          </a:p>
          <a:p>
            <a:endParaRPr lang="fr-FR" dirty="0" smtClean="0">
              <a:solidFill>
                <a:schemeClr val="tx2"/>
              </a:solidFill>
            </a:endParaRPr>
          </a:p>
          <a:p>
            <a:pPr algn="just"/>
            <a:r>
              <a:rPr lang="fr-FR" sz="2000" b="1" dirty="0" smtClean="0">
                <a:solidFill>
                  <a:schemeClr val="tx2"/>
                </a:solidFill>
              </a:rPr>
              <a:t>Connaissance </a:t>
            </a:r>
            <a:r>
              <a:rPr lang="fr-FR" sz="2000" b="1" dirty="0" smtClean="0">
                <a:solidFill>
                  <a:schemeClr val="tx2"/>
                </a:solidFill>
              </a:rPr>
              <a:t>du secteur touristique: </a:t>
            </a:r>
            <a:r>
              <a:rPr lang="fr-FR" sz="1600" dirty="0" smtClean="0">
                <a:solidFill>
                  <a:schemeClr val="tx2"/>
                </a:solidFill>
              </a:rPr>
              <a:t>elle est très faible, tant au niveau du  secteur de l’économie touristique que des missions assurées par l’office de tourisme – et donc encore moins des défis de l’office de tourisme du futur. </a:t>
            </a:r>
          </a:p>
          <a:p>
            <a:endParaRPr lang="fr-FR" dirty="0" smtClean="0">
              <a:solidFill>
                <a:schemeClr val="tx2"/>
              </a:solidFill>
            </a:endParaRPr>
          </a:p>
          <a:p>
            <a:r>
              <a:rPr lang="fr-FR" sz="2000" b="1" dirty="0" smtClean="0">
                <a:solidFill>
                  <a:schemeClr val="tx2"/>
                </a:solidFill>
              </a:rPr>
              <a:t>Comment agir ?</a:t>
            </a:r>
          </a:p>
          <a:p>
            <a:pPr algn="just"/>
            <a:r>
              <a:rPr lang="fr-FR" sz="1600" dirty="0" smtClean="0">
                <a:solidFill>
                  <a:schemeClr val="tx2"/>
                </a:solidFill>
              </a:rPr>
              <a:t>Cet acteur a un important </a:t>
            </a:r>
            <a:r>
              <a:rPr lang="fr-FR" sz="1600" b="1" dirty="0" smtClean="0">
                <a:solidFill>
                  <a:schemeClr val="tx2"/>
                </a:solidFill>
              </a:rPr>
              <a:t>potentiel d’évolution </a:t>
            </a:r>
            <a:r>
              <a:rPr lang="fr-FR" sz="1600" dirty="0" smtClean="0">
                <a:solidFill>
                  <a:schemeClr val="tx2"/>
                </a:solidFill>
              </a:rPr>
              <a:t>dans son statut actuel. Mais pour ce faire, il a besoin d’une </a:t>
            </a:r>
            <a:r>
              <a:rPr lang="fr-FR" sz="1600" b="1" dirty="0" smtClean="0">
                <a:solidFill>
                  <a:schemeClr val="tx2"/>
                </a:solidFill>
              </a:rPr>
              <a:t>quantité d’informations importante</a:t>
            </a:r>
            <a:r>
              <a:rPr lang="fr-FR" sz="1600" dirty="0" smtClean="0">
                <a:solidFill>
                  <a:schemeClr val="tx2"/>
                </a:solidFill>
              </a:rPr>
              <a:t>, allant du rôle de l’office de tourisme sur son territoire à une démonstration sur l’évolution des métiers du tourisme, le besoin de professionnaliser les structures… </a:t>
            </a:r>
          </a:p>
          <a:p>
            <a:pPr algn="just"/>
            <a:r>
              <a:rPr lang="fr-FR" sz="1600" dirty="0" smtClean="0">
                <a:solidFill>
                  <a:schemeClr val="tx2"/>
                </a:solidFill>
              </a:rPr>
              <a:t>L’objectif est donc de </a:t>
            </a:r>
            <a:r>
              <a:rPr lang="fr-FR" sz="1600" b="1" dirty="0" smtClean="0">
                <a:solidFill>
                  <a:schemeClr val="tx2"/>
                </a:solidFill>
              </a:rPr>
              <a:t>lui fournir un argumentaire complet</a:t>
            </a:r>
            <a:r>
              <a:rPr lang="fr-FR" sz="1600" dirty="0" smtClean="0">
                <a:solidFill>
                  <a:schemeClr val="tx2"/>
                </a:solidFill>
              </a:rPr>
              <a:t>, basé sur </a:t>
            </a:r>
            <a:r>
              <a:rPr lang="fr-FR" sz="1600" dirty="0" smtClean="0">
                <a:solidFill>
                  <a:schemeClr val="tx2"/>
                </a:solidFill>
              </a:rPr>
              <a:t>Metteur </a:t>
            </a:r>
            <a:r>
              <a:rPr lang="fr-FR" sz="1600" dirty="0" smtClean="0">
                <a:solidFill>
                  <a:schemeClr val="tx2"/>
                </a:solidFill>
              </a:rPr>
              <a:t>en Scène de Territoire (partie « élus »), pour l’amener à se positionner vis-à-vis de la structuration et faire de lui un allié, voir un pilier.</a:t>
            </a:r>
          </a:p>
        </p:txBody>
      </p:sp>
      <p:pic>
        <p:nvPicPr>
          <p:cNvPr id="8" name="Image 7" descr="nuages.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352800" y="1828800"/>
            <a:ext cx="1104900" cy="863600"/>
          </a:xfrm>
          <a:prstGeom prst="rect">
            <a:avLst/>
          </a:prstGeom>
        </p:spPr>
      </p:pic>
      <p:pic>
        <p:nvPicPr>
          <p:cNvPr id="9" name="Image 8" descr="nuage soleil.jpg"/>
          <p:cNvPicPr>
            <a:picLocks noChangeAspect="1"/>
          </p:cNvPicPr>
          <p:nvPr/>
        </p:nvPicPr>
        <p:blipFill>
          <a:blip r:embed="rId3" cstate="print">
            <a:clrChange>
              <a:clrFrom>
                <a:srgbClr val="FFFFFF"/>
              </a:clrFrom>
              <a:clrTo>
                <a:srgbClr val="FFFFFF">
                  <a:alpha val="0"/>
                </a:srgbClr>
              </a:clrTo>
            </a:clrChange>
          </a:blip>
          <a:stretch>
            <a:fillRect/>
          </a:stretch>
        </p:blipFill>
        <p:spPr>
          <a:xfrm>
            <a:off x="4267200" y="1828800"/>
            <a:ext cx="1008112" cy="776363"/>
          </a:xfrm>
          <a:prstGeom prst="rect">
            <a:avLst/>
          </a:prstGeom>
        </p:spPr>
      </p:pic>
      <p:pic>
        <p:nvPicPr>
          <p:cNvPr id="10" name="Image 9" descr="pluie.jpg"/>
          <p:cNvPicPr>
            <a:picLocks noChangeAspect="1"/>
          </p:cNvPicPr>
          <p:nvPr/>
        </p:nvPicPr>
        <p:blipFill>
          <a:blip r:embed="rId4" cstate="print">
            <a:clrChange>
              <a:clrFrom>
                <a:srgbClr val="FFFFFF"/>
              </a:clrFrom>
              <a:clrTo>
                <a:srgbClr val="FFFFFF">
                  <a:alpha val="0"/>
                </a:srgbClr>
              </a:clrTo>
            </a:clrChange>
          </a:blip>
          <a:stretch>
            <a:fillRect/>
          </a:stretch>
        </p:blipFill>
        <p:spPr>
          <a:xfrm>
            <a:off x="2971800" y="2514600"/>
            <a:ext cx="1016000" cy="927100"/>
          </a:xfrm>
          <a:prstGeom prst="rect">
            <a:avLst/>
          </a:prstGeom>
        </p:spPr>
      </p:pic>
      <p:sp>
        <p:nvSpPr>
          <p:cNvPr id="6" name="Titre 1"/>
          <p:cNvSpPr>
            <a:spLocks noGrp="1"/>
          </p:cNvSpPr>
          <p:nvPr>
            <p:ph type="title"/>
          </p:nvPr>
        </p:nvSpPr>
        <p:spPr>
          <a:xfrm>
            <a:off x="609600" y="228600"/>
            <a:ext cx="8229600" cy="1447800"/>
          </a:xfrm>
        </p:spPr>
        <p:txBody>
          <a:bodyPr/>
          <a:lstStyle/>
          <a:p>
            <a:r>
              <a:rPr lang="fr-FR" sz="3200" dirty="0" smtClean="0"/>
              <a:t>Typologie des élus</a:t>
            </a:r>
            <a:r>
              <a:rPr lang="fr-FR" dirty="0" smtClean="0"/>
              <a:t/>
            </a:r>
            <a:br>
              <a:rPr lang="fr-FR" dirty="0" smtClean="0"/>
            </a:br>
            <a:r>
              <a:rPr lang="fr-FR" sz="2000" i="1" dirty="0" smtClean="0"/>
              <a:t>Définition des profils et guide d’action</a:t>
            </a:r>
            <a:endParaRPr lang="fr-FR" sz="2000" i="1"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à coins arrondis 3"/>
          <p:cNvSpPr/>
          <p:nvPr/>
        </p:nvSpPr>
        <p:spPr>
          <a:xfrm>
            <a:off x="381000" y="1447800"/>
            <a:ext cx="8424936" cy="5149552"/>
          </a:xfrm>
          <a:prstGeom prst="roundRect">
            <a:avLst/>
          </a:prstGeom>
          <a:solidFill>
            <a:schemeClr val="accent1">
              <a:lumMod val="20000"/>
              <a:lumOff val="80000"/>
            </a:schemeClr>
          </a:solidFill>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2400" b="1" dirty="0" smtClean="0">
                <a:solidFill>
                  <a:schemeClr val="tx2"/>
                </a:solidFill>
              </a:rPr>
              <a:t>Interrogatif passif</a:t>
            </a:r>
          </a:p>
          <a:p>
            <a:endParaRPr lang="fr-FR" dirty="0" smtClean="0">
              <a:solidFill>
                <a:schemeClr val="tx2"/>
              </a:solidFill>
            </a:endParaRPr>
          </a:p>
          <a:p>
            <a:endParaRPr lang="fr-FR" dirty="0" smtClean="0">
              <a:solidFill>
                <a:schemeClr val="tx2"/>
              </a:solidFill>
            </a:endParaRPr>
          </a:p>
          <a:p>
            <a:r>
              <a:rPr lang="fr-FR" dirty="0" smtClean="0">
                <a:solidFill>
                  <a:schemeClr val="tx2"/>
                </a:solidFill>
              </a:rPr>
              <a:t>Poids et influence politique:</a:t>
            </a:r>
          </a:p>
          <a:p>
            <a:endParaRPr lang="fr-FR" dirty="0" smtClean="0">
              <a:solidFill>
                <a:schemeClr val="tx2"/>
              </a:solidFill>
            </a:endParaRPr>
          </a:p>
          <a:p>
            <a:r>
              <a:rPr lang="fr-FR" dirty="0" smtClean="0">
                <a:solidFill>
                  <a:schemeClr val="tx2"/>
                </a:solidFill>
              </a:rPr>
              <a:t>Volonté de structurer : </a:t>
            </a:r>
          </a:p>
          <a:p>
            <a:endParaRPr lang="fr-FR" dirty="0" smtClean="0">
              <a:solidFill>
                <a:schemeClr val="tx2"/>
              </a:solidFill>
            </a:endParaRPr>
          </a:p>
          <a:p>
            <a:pPr algn="just"/>
            <a:endParaRPr lang="fr-FR" dirty="0" smtClean="0">
              <a:solidFill>
                <a:schemeClr val="tx2"/>
              </a:solidFill>
            </a:endParaRPr>
          </a:p>
          <a:p>
            <a:pPr algn="just"/>
            <a:r>
              <a:rPr lang="fr-FR" sz="2000" b="1" dirty="0" smtClean="0">
                <a:solidFill>
                  <a:schemeClr val="tx2"/>
                </a:solidFill>
              </a:rPr>
              <a:t>Connaissance du secteur touristique: </a:t>
            </a:r>
            <a:r>
              <a:rPr lang="fr-FR" sz="1600" dirty="0" smtClean="0">
                <a:solidFill>
                  <a:schemeClr val="tx2"/>
                </a:solidFill>
              </a:rPr>
              <a:t>elle est très faible, tant au niveau du  secteur de l’économie touristique que des missions assurées par l’office de tourisme – et donc encore moins des défis de l’office de tourisme du futur. </a:t>
            </a:r>
            <a:endParaRPr lang="fr-FR" sz="1600" dirty="0" smtClean="0">
              <a:solidFill>
                <a:schemeClr val="tx2"/>
              </a:solidFill>
            </a:endParaRPr>
          </a:p>
          <a:p>
            <a:endParaRPr lang="fr-FR" dirty="0" smtClean="0">
              <a:solidFill>
                <a:schemeClr val="tx2"/>
              </a:solidFill>
            </a:endParaRPr>
          </a:p>
          <a:p>
            <a:r>
              <a:rPr lang="fr-FR" sz="2000" b="1" dirty="0" smtClean="0">
                <a:solidFill>
                  <a:schemeClr val="tx2"/>
                </a:solidFill>
              </a:rPr>
              <a:t>Comment agir ?</a:t>
            </a:r>
          </a:p>
          <a:p>
            <a:pPr algn="just"/>
            <a:r>
              <a:rPr lang="fr-FR" sz="1600" dirty="0" smtClean="0">
                <a:solidFill>
                  <a:schemeClr val="tx2"/>
                </a:solidFill>
              </a:rPr>
              <a:t>Cet acteur méconnaît le secteur touristique, se met très en retrait vis-à-vis de la structuration et a un poids politique très faible, voire un manque de crédibilité auprès de ses semblables. L’objectif serait donc de tout mettre en œuvre pour </a:t>
            </a:r>
            <a:r>
              <a:rPr lang="fr-FR" sz="1600" b="1" dirty="0" smtClean="0">
                <a:solidFill>
                  <a:schemeClr val="tx2"/>
                </a:solidFill>
              </a:rPr>
              <a:t>qu’il reste le plus neutre possible face à ce projet</a:t>
            </a:r>
            <a:r>
              <a:rPr lang="fr-FR" sz="1600" dirty="0" smtClean="0">
                <a:solidFill>
                  <a:schemeClr val="tx2"/>
                </a:solidFill>
              </a:rPr>
              <a:t>.</a:t>
            </a:r>
          </a:p>
        </p:txBody>
      </p:sp>
      <p:pic>
        <p:nvPicPr>
          <p:cNvPr id="8" name="Image 7" descr="pluie.jpg"/>
          <p:cNvPicPr>
            <a:picLocks noChangeAspect="1"/>
          </p:cNvPicPr>
          <p:nvPr/>
        </p:nvPicPr>
        <p:blipFill>
          <a:blip r:embed="rId2" cstate="print">
            <a:clrChange>
              <a:clrFrom>
                <a:srgbClr val="FFFFFF"/>
              </a:clrFrom>
              <a:clrTo>
                <a:srgbClr val="FFFFFF">
                  <a:alpha val="0"/>
                </a:srgbClr>
              </a:clrTo>
            </a:clrChange>
          </a:blip>
          <a:stretch>
            <a:fillRect/>
          </a:stretch>
        </p:blipFill>
        <p:spPr>
          <a:xfrm>
            <a:off x="2971800" y="2971800"/>
            <a:ext cx="1016000" cy="927100"/>
          </a:xfrm>
          <a:prstGeom prst="rect">
            <a:avLst/>
          </a:prstGeom>
        </p:spPr>
      </p:pic>
      <p:pic>
        <p:nvPicPr>
          <p:cNvPr id="9" name="Image 8" descr="orage.jpg"/>
          <p:cNvPicPr>
            <a:picLocks noChangeAspect="1"/>
          </p:cNvPicPr>
          <p:nvPr/>
        </p:nvPicPr>
        <p:blipFill>
          <a:blip r:embed="rId3" cstate="print">
            <a:clrChange>
              <a:clrFrom>
                <a:srgbClr val="FEFEFE"/>
              </a:clrFrom>
              <a:clrTo>
                <a:srgbClr val="FEFEFE">
                  <a:alpha val="0"/>
                </a:srgbClr>
              </a:clrTo>
            </a:clrChange>
          </a:blip>
          <a:stretch>
            <a:fillRect/>
          </a:stretch>
        </p:blipFill>
        <p:spPr>
          <a:xfrm>
            <a:off x="3581400" y="2438400"/>
            <a:ext cx="1041400" cy="977900"/>
          </a:xfrm>
          <a:prstGeom prst="rect">
            <a:avLst/>
          </a:prstGeom>
        </p:spPr>
      </p:pic>
      <p:sp>
        <p:nvSpPr>
          <p:cNvPr id="5" name="Titre 1"/>
          <p:cNvSpPr>
            <a:spLocks noGrp="1"/>
          </p:cNvSpPr>
          <p:nvPr>
            <p:ph type="title"/>
          </p:nvPr>
        </p:nvSpPr>
        <p:spPr>
          <a:xfrm>
            <a:off x="609600" y="228600"/>
            <a:ext cx="8229600" cy="1447800"/>
          </a:xfrm>
        </p:spPr>
        <p:txBody>
          <a:bodyPr/>
          <a:lstStyle/>
          <a:p>
            <a:r>
              <a:rPr lang="fr-FR" sz="3200" dirty="0" smtClean="0"/>
              <a:t>Typologie des élus</a:t>
            </a:r>
            <a:r>
              <a:rPr lang="fr-FR" dirty="0" smtClean="0"/>
              <a:t/>
            </a:r>
            <a:br>
              <a:rPr lang="fr-FR" dirty="0" smtClean="0"/>
            </a:br>
            <a:r>
              <a:rPr lang="fr-FR" sz="2000" i="1" dirty="0" smtClean="0"/>
              <a:t>Définition des profils et guide d’action</a:t>
            </a:r>
            <a:endParaRPr lang="fr-FR" sz="2000" i="1"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2258</TotalTime>
  <Words>2341</Words>
  <Application>Microsoft Office PowerPoint</Application>
  <PresentationFormat>Présentation à l'écran (4:3)</PresentationFormat>
  <Paragraphs>219</Paragraphs>
  <Slides>21</Slides>
  <Notes>6</Notes>
  <HiddenSlides>0</HiddenSlides>
  <MMClips>0</MMClips>
  <ScaleCrop>false</ScaleCrop>
  <HeadingPairs>
    <vt:vector size="4" baseType="variant">
      <vt:variant>
        <vt:lpstr>Modèle de conception</vt:lpstr>
      </vt:variant>
      <vt:variant>
        <vt:i4>1</vt:i4>
      </vt:variant>
      <vt:variant>
        <vt:lpstr>Titres des diapositives</vt:lpstr>
      </vt:variant>
      <vt:variant>
        <vt:i4>21</vt:i4>
      </vt:variant>
    </vt:vector>
  </HeadingPairs>
  <TitlesOfParts>
    <vt:vector size="22" baseType="lpstr">
      <vt:lpstr>Thème Office</vt:lpstr>
      <vt:lpstr>Typologie des élus Définition des profils et guide d’action</vt:lpstr>
      <vt:lpstr>Diapositive 2</vt:lpstr>
      <vt:lpstr>Diapositive 3</vt:lpstr>
      <vt:lpstr>Typologie des élus Définition des profils et guide d’action</vt:lpstr>
      <vt:lpstr>Typologie des élus Définition des profils et guide d’action</vt:lpstr>
      <vt:lpstr>Typologie des élus Définition des profils et guide d’action</vt:lpstr>
      <vt:lpstr>Typologie des élus Définition des profils et guide d’action</vt:lpstr>
      <vt:lpstr>Typologie des élus Définition des profils et guide d’action</vt:lpstr>
      <vt:lpstr>Typologie des élus Définition des profils et guide d’action</vt:lpstr>
      <vt:lpstr>Typologie des élus Définition des profils et guide d’action</vt:lpstr>
      <vt:lpstr>Typologie des élus Définition des profils et guide d’action</vt:lpstr>
      <vt:lpstr>Typologie des administrateurs Définition des profils et guide d’action</vt:lpstr>
      <vt:lpstr>Diapositive 13</vt:lpstr>
      <vt:lpstr>Diapositive 14</vt:lpstr>
      <vt:lpstr>Typologie des administrateurs Définition des profils et guide d’action</vt:lpstr>
      <vt:lpstr>Typologie des administrateurs Définition des profils et guide d’action</vt:lpstr>
      <vt:lpstr>Typologie des administrateurs Définition des profils et guide d’action</vt:lpstr>
      <vt:lpstr>Typologie des administrateurs Définition des profils et guide d’action</vt:lpstr>
      <vt:lpstr>Typologie des administrateurs Définition des profils et guide d’action</vt:lpstr>
      <vt:lpstr>Typologie des administrateurs Définition des profils et guide d’action</vt:lpstr>
      <vt:lpstr>Typologie des administrateurs Définition des profils et guide d’action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camille</dc:creator>
  <cp:lastModifiedBy>Camille Debusscher</cp:lastModifiedBy>
  <cp:revision>108</cp:revision>
  <dcterms:created xsi:type="dcterms:W3CDTF">2012-09-11T11:21:44Z</dcterms:created>
  <dcterms:modified xsi:type="dcterms:W3CDTF">2012-09-11T13:20:52Z</dcterms:modified>
</cp:coreProperties>
</file>